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78" r:id="rId9"/>
    <p:sldId id="264" r:id="rId10"/>
    <p:sldId id="279" r:id="rId11"/>
    <p:sldId id="280" r:id="rId12"/>
    <p:sldId id="281" r:id="rId13"/>
    <p:sldId id="282" r:id="rId14"/>
    <p:sldId id="283" r:id="rId15"/>
    <p:sldId id="276" r:id="rId16"/>
    <p:sldId id="277" r:id="rId17"/>
    <p:sldId id="271" r:id="rId18"/>
    <p:sldId id="272" r:id="rId19"/>
    <p:sldId id="273" r:id="rId20"/>
    <p:sldId id="274" r:id="rId21"/>
    <p:sldId id="275" r:id="rId22"/>
    <p:sldId id="284" r:id="rId23"/>
    <p:sldId id="267"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98FC1-14E2-431F-C746-87AA0F688B66}" v="329" dt="2025-05-07T22:06:15.239"/>
    <p1510:client id="{5F19C3FA-D51D-5A28-AC28-A000B1E1E01C}" v="5" dt="2025-05-08T23:31:43.161"/>
    <p1510:client id="{92EA9D6D-ED67-3202-439D-3E80D9B5EB73}" v="139" dt="2025-05-08T15:32:29.143"/>
    <p1510:client id="{EB941F38-119A-D4F5-2B28-E8902E38D6A7}" v="153" dt="2025-05-08T20:24:27.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7"/>
  </p:normalViewPr>
  <p:slideViewPr>
    <p:cSldViewPr snapToGrid="0">
      <p:cViewPr varScale="1">
        <p:scale>
          <a:sx n="104" d="100"/>
          <a:sy n="104"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11/29/25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5296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4431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7783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9271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68131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3923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0494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7283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1570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647F38-B617-4D2F-AE0A-013F0C4D2C57}" type="datetimeFigureOut">
              <a:rPr lang="en-US" dirty="0"/>
              <a:t>11/29/25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a:p>
        </p:txBody>
      </p:sp>
    </p:spTree>
    <p:extLst>
      <p:ext uri="{BB962C8B-B14F-4D97-AF65-F5344CB8AC3E}">
        <p14:creationId xmlns:p14="http://schemas.microsoft.com/office/powerpoint/2010/main" val="3065091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5925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11/29/25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2949435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9949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1782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77157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233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60994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11/29/25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9743334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hyperlink" Target="https://matplotlib.org/stable/index.html" TargetMode="External"/><Relationship Id="rId3" Type="http://schemas.openxmlformats.org/officeDocument/2006/relationships/hyperlink" Target="https://www.healthcare.gov/where-can-i-read-the-affordable-care-act/" TargetMode="External"/><Relationship Id="rId7" Type="http://schemas.openxmlformats.org/officeDocument/2006/relationships/hyperlink" Target="https://docs.python.org" TargetMode="External"/><Relationship Id="rId2" Type="http://schemas.openxmlformats.org/officeDocument/2006/relationships/hyperlink" Target="https://www.census.gov/programs-surveys/acs" TargetMode="External"/><Relationship Id="rId1" Type="http://schemas.openxmlformats.org/officeDocument/2006/relationships/slideLayout" Target="../slideLayouts/slideLayout2.xml"/><Relationship Id="rId6" Type="http://schemas.openxmlformats.org/officeDocument/2006/relationships/hyperlink" Target="https://openpolicing.stanford.edu/data/" TargetMode="External"/><Relationship Id="rId11" Type="http://schemas.openxmlformats.org/officeDocument/2006/relationships/hyperlink" Target="https://github.com" TargetMode="External"/><Relationship Id="rId5" Type="http://schemas.openxmlformats.org/officeDocument/2006/relationships/hyperlink" Target="https://gocpp.maryland.gov/data-dashboards/traffic-stop-data-dashboard/" TargetMode="External"/><Relationship Id="rId10" Type="http://schemas.openxmlformats.org/officeDocument/2006/relationships/hyperlink" Target="https://help.tableau.com" TargetMode="External"/><Relationship Id="rId4" Type="http://schemas.openxmlformats.org/officeDocument/2006/relationships/hyperlink" Target="https://www.kff.org" TargetMode="External"/><Relationship Id="rId9" Type="http://schemas.openxmlformats.org/officeDocument/2006/relationships/hyperlink" Target="https://pandas.pydata.or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hopscotch on a sidewalk">
            <a:extLst>
              <a:ext uri="{FF2B5EF4-FFF2-40B4-BE49-F238E27FC236}">
                <a16:creationId xmlns:a16="http://schemas.microsoft.com/office/drawing/2014/main" id="{843E8D67-7388-B78E-E4EF-EDC16BDC2BD6}"/>
              </a:ext>
            </a:extLst>
          </p:cNvPr>
          <p:cNvPicPr>
            <a:picLocks noChangeAspect="1"/>
          </p:cNvPicPr>
          <p:nvPr/>
        </p:nvPicPr>
        <p:blipFill>
          <a:blip r:embed="rId2">
            <a:alphaModFix amt="50000"/>
          </a:blip>
          <a:srcRect t="7591" r="-2" b="8073"/>
          <a:stretch/>
        </p:blipFill>
        <p:spPr>
          <a:xfrm>
            <a:off x="20" y="10"/>
            <a:ext cx="12191980" cy="6857990"/>
          </a:xfrm>
          <a:prstGeom prst="rect">
            <a:avLst/>
          </a:prstGeom>
        </p:spPr>
      </p:pic>
      <p:sp>
        <p:nvSpPr>
          <p:cNvPr id="2" name="Title 1"/>
          <p:cNvSpPr>
            <a:spLocks noGrp="1"/>
          </p:cNvSpPr>
          <p:nvPr>
            <p:ph type="ctrTitle"/>
          </p:nvPr>
        </p:nvSpPr>
        <p:spPr>
          <a:xfrm>
            <a:off x="2692398" y="1871131"/>
            <a:ext cx="6815669" cy="1515533"/>
          </a:xfrm>
        </p:spPr>
        <p:txBody>
          <a:bodyPr>
            <a:normAutofit fontScale="90000"/>
          </a:bodyPr>
          <a:lstStyle/>
          <a:p>
            <a:r>
              <a:rPr lang="en-US" b="1">
                <a:solidFill>
                  <a:srgbClr val="FFFFFF"/>
                </a:solidFill>
                <a:ea typeface="+mj-lt"/>
                <a:cs typeface="+mj-lt"/>
              </a:rPr>
              <a:t>CTEC 298 Final Project</a:t>
            </a:r>
            <a:endParaRPr lang="en-US" b="1">
              <a:solidFill>
                <a:srgbClr val="FFFFFF"/>
              </a:solidFill>
            </a:endParaRPr>
          </a:p>
        </p:txBody>
      </p:sp>
      <p:sp>
        <p:nvSpPr>
          <p:cNvPr id="3" name="Subtitle 2"/>
          <p:cNvSpPr>
            <a:spLocks noGrp="1"/>
          </p:cNvSpPr>
          <p:nvPr>
            <p:ph type="subTitle" idx="1"/>
          </p:nvPr>
        </p:nvSpPr>
        <p:spPr>
          <a:xfrm>
            <a:off x="2692398" y="3657597"/>
            <a:ext cx="6815669" cy="1320802"/>
          </a:xfrm>
        </p:spPr>
        <p:txBody>
          <a:bodyPr>
            <a:normAutofit/>
          </a:bodyPr>
          <a:lstStyle/>
          <a:p>
            <a:r>
              <a:rPr lang="en-US">
                <a:solidFill>
                  <a:srgbClr val="FFFFFF"/>
                </a:solidFill>
              </a:rPr>
              <a:t>By: Saniya Isaac, Andrea Redman </a:t>
            </a:r>
          </a:p>
          <a:p>
            <a:r>
              <a:rPr lang="en-US">
                <a:solidFill>
                  <a:srgbClr val="FFFFFF"/>
                </a:solidFill>
              </a:rPr>
              <a:t>CTEC 298</a:t>
            </a:r>
          </a:p>
          <a:p>
            <a:endParaRPr lang="en-US">
              <a:solidFill>
                <a:srgbClr val="FFFFFF"/>
              </a:solidFill>
            </a:endParaRPr>
          </a:p>
        </p:txBody>
      </p:sp>
      <p:cxnSp>
        <p:nvCxnSpPr>
          <p:cNvPr id="11" name="Straight Connector 10">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72A3C0A-5679-4677-83C9-EAD97753F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 chart with a number of traffic stops&#10;&#10;AI-generated content may be incorrect.">
            <a:extLst>
              <a:ext uri="{FF2B5EF4-FFF2-40B4-BE49-F238E27FC236}">
                <a16:creationId xmlns:a16="http://schemas.microsoft.com/office/drawing/2014/main" id="{6D84E20F-8C22-03A2-F0B9-5600DAED8D27}"/>
              </a:ext>
            </a:extLst>
          </p:cNvPr>
          <p:cNvPicPr>
            <a:picLocks noChangeAspect="1"/>
          </p:cNvPicPr>
          <p:nvPr/>
        </p:nvPicPr>
        <p:blipFill>
          <a:blip r:embed="rId3"/>
          <a:srcRect l="2895" r="2791" b="-1"/>
          <a:stretch/>
        </p:blipFill>
        <p:spPr>
          <a:xfrm>
            <a:off x="804334" y="804334"/>
            <a:ext cx="5051804" cy="5249332"/>
          </a:xfrm>
          <a:prstGeom prst="rect">
            <a:avLst/>
          </a:prstGeom>
          <a:ln w="57150" cmpd="thickThin">
            <a:solidFill>
              <a:srgbClr val="FFFFFF"/>
            </a:solidFill>
            <a:miter lim="800000"/>
          </a:ln>
        </p:spPr>
      </p:pic>
      <p:pic>
        <p:nvPicPr>
          <p:cNvPr id="2" name="Picture 1" descr="A computer screen shot of a program code&#10;&#10;AI-generated content may be incorrect.">
            <a:extLst>
              <a:ext uri="{FF2B5EF4-FFF2-40B4-BE49-F238E27FC236}">
                <a16:creationId xmlns:a16="http://schemas.microsoft.com/office/drawing/2014/main" id="{B3F984F6-8D2F-0E53-9C9E-5DA6787F0CD7}"/>
              </a:ext>
            </a:extLst>
          </p:cNvPr>
          <p:cNvPicPr>
            <a:picLocks noChangeAspect="1"/>
          </p:cNvPicPr>
          <p:nvPr/>
        </p:nvPicPr>
        <p:blipFill>
          <a:blip r:embed="rId4"/>
          <a:srcRect l="12398" r="56084" b="-1"/>
          <a:stretch/>
        </p:blipFill>
        <p:spPr>
          <a:xfrm>
            <a:off x="6335861" y="804334"/>
            <a:ext cx="5051804" cy="5249332"/>
          </a:xfrm>
          <a:prstGeom prst="rect">
            <a:avLst/>
          </a:prstGeom>
          <a:ln w="57150" cmpd="thickThin">
            <a:solidFill>
              <a:srgbClr val="FFFFFF"/>
            </a:solidFill>
            <a:miter lim="800000"/>
          </a:ln>
        </p:spPr>
      </p:pic>
    </p:spTree>
    <p:extLst>
      <p:ext uri="{BB962C8B-B14F-4D97-AF65-F5344CB8AC3E}">
        <p14:creationId xmlns:p14="http://schemas.microsoft.com/office/powerpoint/2010/main" val="1953381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2A3C0A-5679-4677-83C9-EAD97753F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number of percentages&#10;&#10;AI-generated content may be incorrect.">
            <a:extLst>
              <a:ext uri="{FF2B5EF4-FFF2-40B4-BE49-F238E27FC236}">
                <a16:creationId xmlns:a16="http://schemas.microsoft.com/office/drawing/2014/main" id="{AF2E1FB3-0790-C1A3-0FAA-A5C8934C134D}"/>
              </a:ext>
            </a:extLst>
          </p:cNvPr>
          <p:cNvPicPr>
            <a:picLocks noChangeAspect="1"/>
          </p:cNvPicPr>
          <p:nvPr/>
        </p:nvPicPr>
        <p:blipFill>
          <a:blip r:embed="rId3"/>
          <a:srcRect l="19843" r="17361" b="-2"/>
          <a:stretch/>
        </p:blipFill>
        <p:spPr>
          <a:xfrm>
            <a:off x="804334" y="804334"/>
            <a:ext cx="5051804" cy="5249332"/>
          </a:xfrm>
          <a:prstGeom prst="rect">
            <a:avLst/>
          </a:prstGeom>
          <a:ln w="57150" cmpd="thickThin">
            <a:solidFill>
              <a:srgbClr val="FFFFFF"/>
            </a:solidFill>
            <a:miter lim="800000"/>
          </a:ln>
        </p:spPr>
      </p:pic>
      <p:pic>
        <p:nvPicPr>
          <p:cNvPr id="2" name="Picture 1" descr="A screen shot of a computer program&#10;&#10;AI-generated content may be incorrect.">
            <a:extLst>
              <a:ext uri="{FF2B5EF4-FFF2-40B4-BE49-F238E27FC236}">
                <a16:creationId xmlns:a16="http://schemas.microsoft.com/office/drawing/2014/main" id="{304A8663-8A0A-99F0-DA53-EC763B07AB38}"/>
              </a:ext>
            </a:extLst>
          </p:cNvPr>
          <p:cNvPicPr>
            <a:picLocks noChangeAspect="1"/>
          </p:cNvPicPr>
          <p:nvPr/>
        </p:nvPicPr>
        <p:blipFill>
          <a:blip r:embed="rId4"/>
          <a:srcRect l="4029" r="53627" b="1"/>
          <a:stretch/>
        </p:blipFill>
        <p:spPr>
          <a:xfrm>
            <a:off x="6335861" y="804334"/>
            <a:ext cx="5051804" cy="5249332"/>
          </a:xfrm>
          <a:prstGeom prst="rect">
            <a:avLst/>
          </a:prstGeom>
          <a:ln w="57150" cmpd="thickThin">
            <a:solidFill>
              <a:srgbClr val="FFFFFF"/>
            </a:solidFill>
            <a:miter lim="800000"/>
          </a:ln>
        </p:spPr>
      </p:pic>
    </p:spTree>
    <p:extLst>
      <p:ext uri="{BB962C8B-B14F-4D97-AF65-F5344CB8AC3E}">
        <p14:creationId xmlns:p14="http://schemas.microsoft.com/office/powerpoint/2010/main" val="2962721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9EA27C-DE62-4CEC-A6D3-4FA9EF40A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paper with black text&#10;&#10;AI-generated content may be incorrect.">
            <a:extLst>
              <a:ext uri="{FF2B5EF4-FFF2-40B4-BE49-F238E27FC236}">
                <a16:creationId xmlns:a16="http://schemas.microsoft.com/office/drawing/2014/main" id="{A4B8B410-B145-114C-D6B1-30765CE38C3C}"/>
              </a:ext>
            </a:extLst>
          </p:cNvPr>
          <p:cNvPicPr>
            <a:picLocks noChangeAspect="1"/>
          </p:cNvPicPr>
          <p:nvPr/>
        </p:nvPicPr>
        <p:blipFill>
          <a:blip r:embed="rId3"/>
          <a:stretch>
            <a:fillRect/>
          </a:stretch>
        </p:blipFill>
        <p:spPr>
          <a:xfrm>
            <a:off x="804334" y="1764073"/>
            <a:ext cx="4969932" cy="3329854"/>
          </a:xfrm>
          <a:prstGeom prst="rect">
            <a:avLst/>
          </a:prstGeom>
          <a:ln w="127000" cap="sq">
            <a:solidFill>
              <a:srgbClr val="FFFFFF"/>
            </a:solidFill>
            <a:miter lim="800000"/>
          </a:ln>
        </p:spPr>
      </p:pic>
      <p:pic>
        <p:nvPicPr>
          <p:cNvPr id="3" name="Picture 2" descr="A screen shot of a computer program&#10;&#10;AI-generated content may be incorrect.">
            <a:extLst>
              <a:ext uri="{FF2B5EF4-FFF2-40B4-BE49-F238E27FC236}">
                <a16:creationId xmlns:a16="http://schemas.microsoft.com/office/drawing/2014/main" id="{6B2BA18D-378C-F46F-BE99-950807B1F39A}"/>
              </a:ext>
            </a:extLst>
          </p:cNvPr>
          <p:cNvPicPr>
            <a:picLocks noChangeAspect="1"/>
          </p:cNvPicPr>
          <p:nvPr/>
        </p:nvPicPr>
        <p:blipFill>
          <a:blip r:embed="rId4"/>
          <a:srcRect l="209" r="51432"/>
          <a:stretch/>
        </p:blipFill>
        <p:spPr>
          <a:xfrm>
            <a:off x="6417733" y="846864"/>
            <a:ext cx="4969932" cy="5164272"/>
          </a:xfrm>
          <a:prstGeom prst="rect">
            <a:avLst/>
          </a:prstGeom>
          <a:ln w="127000" cap="sq">
            <a:solidFill>
              <a:srgbClr val="FFFFFF"/>
            </a:solidFill>
            <a:miter lim="800000"/>
          </a:ln>
        </p:spPr>
      </p:pic>
    </p:spTree>
    <p:extLst>
      <p:ext uri="{BB962C8B-B14F-4D97-AF65-F5344CB8AC3E}">
        <p14:creationId xmlns:p14="http://schemas.microsoft.com/office/powerpoint/2010/main" val="2448082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5796EE-5046-41EA-820C-D40096A731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02BFEE-C3E2-417C-9D63-9D2671E5C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solidFill>
            <a:srgbClr val="FFFFFF"/>
          </a:solidFill>
          <a:ln w="25400" cap="flat">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1" descr="A purple graph with white text&#10;&#10;AI-generated content may be incorrect.">
            <a:extLst>
              <a:ext uri="{FF2B5EF4-FFF2-40B4-BE49-F238E27FC236}">
                <a16:creationId xmlns:a16="http://schemas.microsoft.com/office/drawing/2014/main" id="{B77DD51F-1516-25A0-F5A7-E249EAEA239C}"/>
              </a:ext>
            </a:extLst>
          </p:cNvPr>
          <p:cNvPicPr>
            <a:picLocks noChangeAspect="1"/>
          </p:cNvPicPr>
          <p:nvPr/>
        </p:nvPicPr>
        <p:blipFill>
          <a:blip r:embed="rId3"/>
          <a:stretch>
            <a:fillRect/>
          </a:stretch>
        </p:blipFill>
        <p:spPr>
          <a:xfrm>
            <a:off x="804334" y="2058698"/>
            <a:ext cx="5051804" cy="2740603"/>
          </a:xfrm>
          <a:prstGeom prst="rect">
            <a:avLst/>
          </a:prstGeom>
        </p:spPr>
      </p:pic>
      <p:pic>
        <p:nvPicPr>
          <p:cNvPr id="3" name="Picture 2" descr="A screenshot of a computer program&#10;&#10;AI-generated content may be incorrect.">
            <a:extLst>
              <a:ext uri="{FF2B5EF4-FFF2-40B4-BE49-F238E27FC236}">
                <a16:creationId xmlns:a16="http://schemas.microsoft.com/office/drawing/2014/main" id="{6010A2CF-638C-468B-D9A7-2E736490BC95}"/>
              </a:ext>
            </a:extLst>
          </p:cNvPr>
          <p:cNvPicPr>
            <a:picLocks noChangeAspect="1"/>
          </p:cNvPicPr>
          <p:nvPr/>
        </p:nvPicPr>
        <p:blipFill>
          <a:blip r:embed="rId4"/>
          <a:stretch>
            <a:fillRect/>
          </a:stretch>
        </p:blipFill>
        <p:spPr>
          <a:xfrm>
            <a:off x="6335861" y="2222882"/>
            <a:ext cx="5051804" cy="2412236"/>
          </a:xfrm>
          <a:prstGeom prst="rect">
            <a:avLst/>
          </a:prstGeom>
        </p:spPr>
      </p:pic>
    </p:spTree>
    <p:extLst>
      <p:ext uri="{BB962C8B-B14F-4D97-AF65-F5344CB8AC3E}">
        <p14:creationId xmlns:p14="http://schemas.microsoft.com/office/powerpoint/2010/main" val="2890589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55796EE-5046-41EA-820C-D40096A731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02BFEE-C3E2-417C-9D63-9D2671E5C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solidFill>
            <a:srgbClr val="FFFFFF"/>
          </a:solidFill>
          <a:ln w="25400" cap="flat">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1" descr="A screenshot of a graph&#10;&#10;AI-generated content may be incorrect.">
            <a:extLst>
              <a:ext uri="{FF2B5EF4-FFF2-40B4-BE49-F238E27FC236}">
                <a16:creationId xmlns:a16="http://schemas.microsoft.com/office/drawing/2014/main" id="{D0E72F83-1EF0-2A99-4B84-CDA8B2483C70}"/>
              </a:ext>
            </a:extLst>
          </p:cNvPr>
          <p:cNvPicPr>
            <a:picLocks noChangeAspect="1"/>
          </p:cNvPicPr>
          <p:nvPr/>
        </p:nvPicPr>
        <p:blipFill>
          <a:blip r:embed="rId3"/>
          <a:stretch>
            <a:fillRect/>
          </a:stretch>
        </p:blipFill>
        <p:spPr>
          <a:xfrm>
            <a:off x="804334" y="1244095"/>
            <a:ext cx="5051804" cy="4369810"/>
          </a:xfrm>
          <a:prstGeom prst="rect">
            <a:avLst/>
          </a:prstGeom>
        </p:spPr>
      </p:pic>
      <p:pic>
        <p:nvPicPr>
          <p:cNvPr id="3" name="Picture 2" descr="A screen shot of a computer program&#10;&#10;AI-generated content may be incorrect.">
            <a:extLst>
              <a:ext uri="{FF2B5EF4-FFF2-40B4-BE49-F238E27FC236}">
                <a16:creationId xmlns:a16="http://schemas.microsoft.com/office/drawing/2014/main" id="{50A500ED-9932-8FBF-9B94-0A97225B79B8}"/>
              </a:ext>
            </a:extLst>
          </p:cNvPr>
          <p:cNvPicPr>
            <a:picLocks noChangeAspect="1"/>
          </p:cNvPicPr>
          <p:nvPr/>
        </p:nvPicPr>
        <p:blipFill>
          <a:blip r:embed="rId4"/>
          <a:stretch>
            <a:fillRect/>
          </a:stretch>
        </p:blipFill>
        <p:spPr>
          <a:xfrm>
            <a:off x="6335861" y="1395649"/>
            <a:ext cx="5051804" cy="4066702"/>
          </a:xfrm>
          <a:prstGeom prst="rect">
            <a:avLst/>
          </a:prstGeom>
        </p:spPr>
      </p:pic>
    </p:spTree>
    <p:extLst>
      <p:ext uri="{BB962C8B-B14F-4D97-AF65-F5344CB8AC3E}">
        <p14:creationId xmlns:p14="http://schemas.microsoft.com/office/powerpoint/2010/main" val="3119425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9111-3024-47C4-27E8-CD86591F4636}"/>
              </a:ext>
            </a:extLst>
          </p:cNvPr>
          <p:cNvSpPr>
            <a:spLocks noGrp="1"/>
          </p:cNvSpPr>
          <p:nvPr>
            <p:ph type="ctrTitle"/>
          </p:nvPr>
        </p:nvSpPr>
        <p:spPr>
          <a:xfrm>
            <a:off x="2553692" y="2718681"/>
            <a:ext cx="6815669" cy="1515533"/>
          </a:xfrm>
        </p:spPr>
        <p:txBody>
          <a:bodyPr/>
          <a:lstStyle/>
          <a:p>
            <a:endParaRPr lang="en-US"/>
          </a:p>
          <a:p>
            <a:r>
              <a:rPr lang="en-US"/>
              <a:t>Plot Deliverables (Member 1)</a:t>
            </a:r>
          </a:p>
        </p:txBody>
      </p:sp>
    </p:spTree>
    <p:extLst>
      <p:ext uri="{BB962C8B-B14F-4D97-AF65-F5344CB8AC3E}">
        <p14:creationId xmlns:p14="http://schemas.microsoft.com/office/powerpoint/2010/main" val="420635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2A3C0A-5679-4677-83C9-EAD97753F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program&#10;&#10;AI-generated content may be incorrect.">
            <a:extLst>
              <a:ext uri="{FF2B5EF4-FFF2-40B4-BE49-F238E27FC236}">
                <a16:creationId xmlns:a16="http://schemas.microsoft.com/office/drawing/2014/main" id="{C0F1F910-802E-5437-5858-91F84FAA1CEA}"/>
              </a:ext>
            </a:extLst>
          </p:cNvPr>
          <p:cNvPicPr>
            <a:picLocks noChangeAspect="1"/>
          </p:cNvPicPr>
          <p:nvPr/>
        </p:nvPicPr>
        <p:blipFill>
          <a:blip r:embed="rId3"/>
          <a:srcRect l="16802" r="29547" b="2"/>
          <a:stretch/>
        </p:blipFill>
        <p:spPr>
          <a:xfrm>
            <a:off x="804334" y="804334"/>
            <a:ext cx="5051804" cy="5249332"/>
          </a:xfrm>
          <a:prstGeom prst="rect">
            <a:avLst/>
          </a:prstGeom>
          <a:ln w="57150" cmpd="thickThin">
            <a:solidFill>
              <a:srgbClr val="FFFFFF"/>
            </a:solidFill>
            <a:miter lim="800000"/>
          </a:ln>
        </p:spPr>
      </p:pic>
      <p:pic>
        <p:nvPicPr>
          <p:cNvPr id="3" name="Picture 2" descr="A screenshot of a computer&#10;&#10;AI-generated content may be incorrect.">
            <a:extLst>
              <a:ext uri="{FF2B5EF4-FFF2-40B4-BE49-F238E27FC236}">
                <a16:creationId xmlns:a16="http://schemas.microsoft.com/office/drawing/2014/main" id="{3EED2E16-0075-38EF-C347-8B4A43CE7708}"/>
              </a:ext>
            </a:extLst>
          </p:cNvPr>
          <p:cNvPicPr>
            <a:picLocks noChangeAspect="1"/>
          </p:cNvPicPr>
          <p:nvPr/>
        </p:nvPicPr>
        <p:blipFill>
          <a:blip r:embed="rId4"/>
          <a:srcRect l="41044" r="6026" b="2"/>
          <a:stretch/>
        </p:blipFill>
        <p:spPr>
          <a:xfrm>
            <a:off x="6335861" y="804334"/>
            <a:ext cx="5051804" cy="5249332"/>
          </a:xfrm>
          <a:prstGeom prst="rect">
            <a:avLst/>
          </a:prstGeom>
          <a:ln w="57150" cmpd="thickThin">
            <a:solidFill>
              <a:srgbClr val="FFFFFF"/>
            </a:solidFill>
            <a:miter lim="800000"/>
          </a:ln>
        </p:spPr>
      </p:pic>
    </p:spTree>
    <p:extLst>
      <p:ext uri="{BB962C8B-B14F-4D97-AF65-F5344CB8AC3E}">
        <p14:creationId xmlns:p14="http://schemas.microsoft.com/office/powerpoint/2010/main" val="1020697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5796EE-5046-41EA-820C-D40096A731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502BFEE-C3E2-417C-9D63-9D2671E5C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solidFill>
            <a:srgbClr val="FFFFFF"/>
          </a:solidFill>
          <a:ln w="25400" cap="flat">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1" descr="A screenshot of a computer&#10;&#10;AI-generated content may be incorrect.">
            <a:extLst>
              <a:ext uri="{FF2B5EF4-FFF2-40B4-BE49-F238E27FC236}">
                <a16:creationId xmlns:a16="http://schemas.microsoft.com/office/drawing/2014/main" id="{9312C30F-D274-327C-A656-3A5CD028584B}"/>
              </a:ext>
            </a:extLst>
          </p:cNvPr>
          <p:cNvPicPr>
            <a:picLocks noChangeAspect="1"/>
          </p:cNvPicPr>
          <p:nvPr/>
        </p:nvPicPr>
        <p:blipFill>
          <a:blip r:embed="rId3"/>
          <a:srcRect l="40561" r="6509" b="2"/>
          <a:stretch/>
        </p:blipFill>
        <p:spPr>
          <a:xfrm>
            <a:off x="804334" y="804367"/>
            <a:ext cx="5051804" cy="5249266"/>
          </a:xfrm>
          <a:prstGeom prst="rect">
            <a:avLst/>
          </a:prstGeom>
        </p:spPr>
      </p:pic>
      <p:pic>
        <p:nvPicPr>
          <p:cNvPr id="3" name="Picture 2" descr="A screenshot of a computer program&#10;&#10;AI-generated content may be incorrect.">
            <a:extLst>
              <a:ext uri="{FF2B5EF4-FFF2-40B4-BE49-F238E27FC236}">
                <a16:creationId xmlns:a16="http://schemas.microsoft.com/office/drawing/2014/main" id="{D214ACE8-0C72-D5A9-3C24-97879ADDE9ED}"/>
              </a:ext>
            </a:extLst>
          </p:cNvPr>
          <p:cNvPicPr>
            <a:picLocks noChangeAspect="1"/>
          </p:cNvPicPr>
          <p:nvPr/>
        </p:nvPicPr>
        <p:blipFill>
          <a:blip r:embed="rId4"/>
          <a:srcRect l="22804" r="24986" b="-2"/>
          <a:stretch/>
        </p:blipFill>
        <p:spPr>
          <a:xfrm>
            <a:off x="6335861" y="804351"/>
            <a:ext cx="5051804" cy="5249297"/>
          </a:xfrm>
          <a:prstGeom prst="rect">
            <a:avLst/>
          </a:prstGeom>
        </p:spPr>
      </p:pic>
    </p:spTree>
    <p:extLst>
      <p:ext uri="{BB962C8B-B14F-4D97-AF65-F5344CB8AC3E}">
        <p14:creationId xmlns:p14="http://schemas.microsoft.com/office/powerpoint/2010/main" val="2719538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2A3C0A-5679-4677-83C9-EAD97753F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AI-generated content may be incorrect.">
            <a:extLst>
              <a:ext uri="{FF2B5EF4-FFF2-40B4-BE49-F238E27FC236}">
                <a16:creationId xmlns:a16="http://schemas.microsoft.com/office/drawing/2014/main" id="{613E5E97-4A46-192A-614A-5CD78D6B4ECE}"/>
              </a:ext>
            </a:extLst>
          </p:cNvPr>
          <p:cNvPicPr>
            <a:picLocks noChangeAspect="1"/>
          </p:cNvPicPr>
          <p:nvPr/>
        </p:nvPicPr>
        <p:blipFill>
          <a:blip r:embed="rId3"/>
          <a:srcRect l="39922" r="7149" b="2"/>
          <a:stretch/>
        </p:blipFill>
        <p:spPr>
          <a:xfrm>
            <a:off x="804334" y="804334"/>
            <a:ext cx="5051804" cy="5249332"/>
          </a:xfrm>
          <a:prstGeom prst="rect">
            <a:avLst/>
          </a:prstGeom>
          <a:ln w="57150" cmpd="thickThin">
            <a:solidFill>
              <a:srgbClr val="FFFFFF"/>
            </a:solidFill>
            <a:miter lim="800000"/>
          </a:ln>
        </p:spPr>
      </p:pic>
      <p:pic>
        <p:nvPicPr>
          <p:cNvPr id="3" name="Picture 2" descr="A screenshot of a computer&#10;&#10;AI-generated content may be incorrect.">
            <a:extLst>
              <a:ext uri="{FF2B5EF4-FFF2-40B4-BE49-F238E27FC236}">
                <a16:creationId xmlns:a16="http://schemas.microsoft.com/office/drawing/2014/main" id="{B9C0C730-13CC-CAB8-BC20-F7F8FC8EA2C9}"/>
              </a:ext>
            </a:extLst>
          </p:cNvPr>
          <p:cNvPicPr>
            <a:picLocks noChangeAspect="1"/>
          </p:cNvPicPr>
          <p:nvPr/>
        </p:nvPicPr>
        <p:blipFill>
          <a:blip r:embed="rId4"/>
          <a:srcRect l="18423" r="29367" b="-2"/>
          <a:stretch/>
        </p:blipFill>
        <p:spPr>
          <a:xfrm>
            <a:off x="6335861" y="804334"/>
            <a:ext cx="5051804" cy="5249332"/>
          </a:xfrm>
          <a:prstGeom prst="rect">
            <a:avLst/>
          </a:prstGeom>
          <a:ln w="57150" cmpd="thickThin">
            <a:solidFill>
              <a:srgbClr val="FFFFFF"/>
            </a:solidFill>
            <a:miter lim="800000"/>
          </a:ln>
        </p:spPr>
      </p:pic>
    </p:spTree>
    <p:extLst>
      <p:ext uri="{BB962C8B-B14F-4D97-AF65-F5344CB8AC3E}">
        <p14:creationId xmlns:p14="http://schemas.microsoft.com/office/powerpoint/2010/main" val="3112095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2A3C0A-5679-4677-83C9-EAD97753F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AI-generated content may be incorrect.">
            <a:extLst>
              <a:ext uri="{FF2B5EF4-FFF2-40B4-BE49-F238E27FC236}">
                <a16:creationId xmlns:a16="http://schemas.microsoft.com/office/drawing/2014/main" id="{EBB59C6B-E27F-98EB-9617-B266EC69A1F1}"/>
              </a:ext>
            </a:extLst>
          </p:cNvPr>
          <p:cNvPicPr>
            <a:picLocks noChangeAspect="1"/>
          </p:cNvPicPr>
          <p:nvPr/>
        </p:nvPicPr>
        <p:blipFill>
          <a:blip r:embed="rId3"/>
          <a:srcRect l="39954" r="6155" b="2"/>
          <a:stretch/>
        </p:blipFill>
        <p:spPr>
          <a:xfrm>
            <a:off x="804334" y="804334"/>
            <a:ext cx="5051804" cy="5249332"/>
          </a:xfrm>
          <a:prstGeom prst="rect">
            <a:avLst/>
          </a:prstGeom>
          <a:ln w="57150" cmpd="thickThin">
            <a:solidFill>
              <a:srgbClr val="FFFFFF"/>
            </a:solidFill>
            <a:miter lim="800000"/>
          </a:ln>
        </p:spPr>
      </p:pic>
      <p:pic>
        <p:nvPicPr>
          <p:cNvPr id="3" name="Picture 2" descr="A screenshot of a computer program&#10;&#10;AI-generated content may be incorrect.">
            <a:extLst>
              <a:ext uri="{FF2B5EF4-FFF2-40B4-BE49-F238E27FC236}">
                <a16:creationId xmlns:a16="http://schemas.microsoft.com/office/drawing/2014/main" id="{A77F02CA-E162-C5C7-ECCC-86DC1DFD4625}"/>
              </a:ext>
            </a:extLst>
          </p:cNvPr>
          <p:cNvPicPr>
            <a:picLocks noChangeAspect="1"/>
          </p:cNvPicPr>
          <p:nvPr/>
        </p:nvPicPr>
        <p:blipFill>
          <a:blip r:embed="rId4"/>
          <a:srcRect l="20237" r="27315" b="2"/>
          <a:stretch/>
        </p:blipFill>
        <p:spPr>
          <a:xfrm>
            <a:off x="6335861" y="804334"/>
            <a:ext cx="5051804" cy="5249332"/>
          </a:xfrm>
          <a:prstGeom prst="rect">
            <a:avLst/>
          </a:prstGeom>
          <a:ln w="57150" cmpd="thickThin">
            <a:solidFill>
              <a:srgbClr val="FFFFFF"/>
            </a:solidFill>
            <a:miter lim="800000"/>
          </a:ln>
        </p:spPr>
      </p:pic>
    </p:spTree>
    <p:extLst>
      <p:ext uri="{BB962C8B-B14F-4D97-AF65-F5344CB8AC3E}">
        <p14:creationId xmlns:p14="http://schemas.microsoft.com/office/powerpoint/2010/main" val="1918609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2F20F-2AA1-562B-6AB4-3D110A3E3F74}"/>
              </a:ext>
            </a:extLst>
          </p:cNvPr>
          <p:cNvSpPr>
            <a:spLocks noGrp="1"/>
          </p:cNvSpPr>
          <p:nvPr>
            <p:ph type="title"/>
          </p:nvPr>
        </p:nvSpPr>
        <p:spPr>
          <a:xfrm>
            <a:off x="804421" y="796374"/>
            <a:ext cx="10583158" cy="880027"/>
          </a:xfrm>
        </p:spPr>
        <p:txBody>
          <a:bodyPr>
            <a:normAutofit/>
          </a:bodyPr>
          <a:lstStyle/>
          <a:p>
            <a:r>
              <a:rPr lang="en-US">
                <a:solidFill>
                  <a:srgbClr val="FFFFFF"/>
                </a:solidFill>
              </a:rPr>
              <a:t>Introduction</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3747CF-522E-3AC6-1FF3-3140B38AC918}"/>
              </a:ext>
            </a:extLst>
          </p:cNvPr>
          <p:cNvSpPr>
            <a:spLocks noGrp="1"/>
          </p:cNvSpPr>
          <p:nvPr>
            <p:ph idx="1"/>
          </p:nvPr>
        </p:nvSpPr>
        <p:spPr>
          <a:xfrm>
            <a:off x="1295401" y="2612256"/>
            <a:ext cx="9601196" cy="3263612"/>
          </a:xfrm>
        </p:spPr>
        <p:txBody>
          <a:bodyPr>
            <a:normAutofit/>
          </a:bodyPr>
          <a:lstStyle/>
          <a:p>
            <a:pPr>
              <a:lnSpc>
                <a:spcPct val="90000"/>
              </a:lnSpc>
              <a:spcBef>
                <a:spcPts val="20"/>
              </a:spcBef>
            </a:pPr>
            <a:r>
              <a:rPr lang="en-US" sz="2000">
                <a:ea typeface="+mn-lt"/>
                <a:cs typeface="+mn-lt"/>
              </a:rPr>
              <a:t>This presentation covers what we learned and completed in CTEC 128 and CTEC 298.</a:t>
            </a:r>
            <a:endParaRPr lang="en-US" sz="2000"/>
          </a:p>
          <a:p>
            <a:pPr>
              <a:lnSpc>
                <a:spcPct val="90000"/>
              </a:lnSpc>
              <a:spcBef>
                <a:spcPts val="20"/>
              </a:spcBef>
              <a:buSzPct val="114999"/>
            </a:pPr>
            <a:r>
              <a:rPr lang="en-US" sz="2000">
                <a:ea typeface="+mn-lt"/>
                <a:cs typeface="+mn-lt"/>
              </a:rPr>
              <a:t>We'll begin with a quick overview of both courses and how they connect.</a:t>
            </a:r>
            <a:endParaRPr lang="en-US" sz="2000"/>
          </a:p>
          <a:p>
            <a:pPr>
              <a:lnSpc>
                <a:spcPct val="90000"/>
              </a:lnSpc>
              <a:spcBef>
                <a:spcPts val="20"/>
              </a:spcBef>
              <a:buSzPct val="114999"/>
            </a:pPr>
            <a:r>
              <a:rPr lang="en-US" sz="2000">
                <a:ea typeface="+mn-lt"/>
                <a:cs typeface="+mn-lt"/>
              </a:rPr>
              <a:t>You'll see summaries of our CTEC 128 projects, including the data we used and key findings.</a:t>
            </a:r>
            <a:endParaRPr lang="en-US" sz="2000"/>
          </a:p>
          <a:p>
            <a:pPr>
              <a:lnSpc>
                <a:spcPct val="90000"/>
              </a:lnSpc>
              <a:spcBef>
                <a:spcPts val="20"/>
              </a:spcBef>
              <a:buSzPct val="114999"/>
            </a:pPr>
            <a:r>
              <a:rPr lang="en-US" sz="2000">
                <a:ea typeface="+mn-lt"/>
                <a:cs typeface="+mn-lt"/>
              </a:rPr>
              <a:t>Then we'll walk through the materials we submitted for CTEC 298.</a:t>
            </a:r>
          </a:p>
          <a:p>
            <a:pPr>
              <a:lnSpc>
                <a:spcPct val="90000"/>
              </a:lnSpc>
              <a:spcBef>
                <a:spcPts val="20"/>
              </a:spcBef>
              <a:buSzPct val="114999"/>
            </a:pPr>
            <a:r>
              <a:rPr lang="en-US" sz="2000">
                <a:ea typeface="+mn-lt"/>
                <a:cs typeface="+mn-lt"/>
              </a:rPr>
              <a:t>We'll also describe the Python and Tableau plots we created and explain what they show.</a:t>
            </a:r>
            <a:endParaRPr lang="en-US" sz="2000"/>
          </a:p>
          <a:p>
            <a:pPr>
              <a:lnSpc>
                <a:spcPct val="90000"/>
              </a:lnSpc>
              <a:spcBef>
                <a:spcPts val="20"/>
              </a:spcBef>
              <a:buSzPct val="114999"/>
            </a:pPr>
            <a:r>
              <a:rPr lang="en-US" sz="2000">
                <a:ea typeface="+mn-lt"/>
                <a:cs typeface="+mn-lt"/>
              </a:rPr>
              <a:t>Finally, we'll end with a summary of what we learned and the skills we gained from both courses.</a:t>
            </a:r>
            <a:endParaRPr lang="en-US" sz="2000"/>
          </a:p>
          <a:p>
            <a:pPr>
              <a:lnSpc>
                <a:spcPct val="90000"/>
              </a:lnSpc>
              <a:spcBef>
                <a:spcPts val="20"/>
              </a:spcBef>
              <a:buSzPct val="114999"/>
            </a:pPr>
            <a:endParaRPr lang="en-US" sz="2000"/>
          </a:p>
        </p:txBody>
      </p:sp>
    </p:spTree>
    <p:extLst>
      <p:ext uri="{BB962C8B-B14F-4D97-AF65-F5344CB8AC3E}">
        <p14:creationId xmlns:p14="http://schemas.microsoft.com/office/powerpoint/2010/main" val="4233025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2A3C0A-5679-4677-83C9-EAD97753F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AI-generated content may be incorrect.">
            <a:extLst>
              <a:ext uri="{FF2B5EF4-FFF2-40B4-BE49-F238E27FC236}">
                <a16:creationId xmlns:a16="http://schemas.microsoft.com/office/drawing/2014/main" id="{56FEE646-5057-FC6F-9CDC-879BF32BAFAE}"/>
              </a:ext>
            </a:extLst>
          </p:cNvPr>
          <p:cNvPicPr>
            <a:picLocks noChangeAspect="1"/>
          </p:cNvPicPr>
          <p:nvPr/>
        </p:nvPicPr>
        <p:blipFill>
          <a:blip r:embed="rId3"/>
          <a:srcRect l="41108" r="6682" b="-2"/>
          <a:stretch/>
        </p:blipFill>
        <p:spPr>
          <a:xfrm>
            <a:off x="804334" y="804334"/>
            <a:ext cx="5051804" cy="5249332"/>
          </a:xfrm>
          <a:prstGeom prst="rect">
            <a:avLst/>
          </a:prstGeom>
          <a:ln w="57150" cmpd="thickThin">
            <a:solidFill>
              <a:srgbClr val="FFFFFF"/>
            </a:solidFill>
            <a:miter lim="800000"/>
          </a:ln>
        </p:spPr>
      </p:pic>
      <p:pic>
        <p:nvPicPr>
          <p:cNvPr id="3" name="Picture 2" descr="A screenshot of a computer program&#10;&#10;AI-generated content may be incorrect.">
            <a:extLst>
              <a:ext uri="{FF2B5EF4-FFF2-40B4-BE49-F238E27FC236}">
                <a16:creationId xmlns:a16="http://schemas.microsoft.com/office/drawing/2014/main" id="{8833EFA8-FE5C-4FCF-03C7-D46950F087B2}"/>
              </a:ext>
            </a:extLst>
          </p:cNvPr>
          <p:cNvPicPr>
            <a:picLocks noChangeAspect="1"/>
          </p:cNvPicPr>
          <p:nvPr/>
        </p:nvPicPr>
        <p:blipFill>
          <a:blip r:embed="rId4"/>
          <a:srcRect l="24252" r="23779" b="-2"/>
          <a:stretch/>
        </p:blipFill>
        <p:spPr>
          <a:xfrm>
            <a:off x="6335861" y="804334"/>
            <a:ext cx="5051804" cy="5249332"/>
          </a:xfrm>
          <a:prstGeom prst="rect">
            <a:avLst/>
          </a:prstGeom>
          <a:ln w="57150" cmpd="thickThin">
            <a:solidFill>
              <a:srgbClr val="FFFFFF"/>
            </a:solidFill>
            <a:miter lim="800000"/>
          </a:ln>
        </p:spPr>
      </p:pic>
    </p:spTree>
    <p:extLst>
      <p:ext uri="{BB962C8B-B14F-4D97-AF65-F5344CB8AC3E}">
        <p14:creationId xmlns:p14="http://schemas.microsoft.com/office/powerpoint/2010/main" val="4250313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 program&#10;&#10;AI-generated content may be incorrect.">
            <a:extLst>
              <a:ext uri="{FF2B5EF4-FFF2-40B4-BE49-F238E27FC236}">
                <a16:creationId xmlns:a16="http://schemas.microsoft.com/office/drawing/2014/main" id="{8151AB5E-AA49-6333-6961-3887A95E6E05}"/>
              </a:ext>
            </a:extLst>
          </p:cNvPr>
          <p:cNvPicPr>
            <a:picLocks noChangeAspect="1"/>
          </p:cNvPicPr>
          <p:nvPr/>
        </p:nvPicPr>
        <p:blipFill>
          <a:blip r:embed="rId2"/>
          <a:srcRect r="1048"/>
          <a:stretch/>
        </p:blipFill>
        <p:spPr>
          <a:xfrm>
            <a:off x="198739" y="171717"/>
            <a:ext cx="5804105" cy="3167426"/>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A996D7C8-4C64-DDC2-2E86-440F6A60DA51}"/>
              </a:ext>
            </a:extLst>
          </p:cNvPr>
          <p:cNvPicPr>
            <a:picLocks noChangeAspect="1"/>
          </p:cNvPicPr>
          <p:nvPr/>
        </p:nvPicPr>
        <p:blipFill>
          <a:blip r:embed="rId3"/>
          <a:srcRect l="239" r="-3" b="-3"/>
          <a:stretch/>
        </p:blipFill>
        <p:spPr>
          <a:xfrm>
            <a:off x="6195373" y="171717"/>
            <a:ext cx="5797883" cy="3167426"/>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DA742A3E-D9A2-65F9-50AB-3D7223A13FAA}"/>
              </a:ext>
            </a:extLst>
          </p:cNvPr>
          <p:cNvPicPr>
            <a:picLocks noChangeAspect="1"/>
          </p:cNvPicPr>
          <p:nvPr/>
        </p:nvPicPr>
        <p:blipFill>
          <a:blip r:embed="rId4"/>
          <a:srcRect t="10984" r="-2" b="-2"/>
          <a:stretch/>
        </p:blipFill>
        <p:spPr>
          <a:xfrm>
            <a:off x="198739" y="3510858"/>
            <a:ext cx="5804105" cy="2789948"/>
          </a:xfrm>
          <a:prstGeom prst="rect">
            <a:avLst/>
          </a:prstGeom>
        </p:spPr>
      </p:pic>
      <p:pic>
        <p:nvPicPr>
          <p:cNvPr id="4" name="Picture 3" descr="A screenshot of a computer program&#10;&#10;AI-generated content may be incorrect.">
            <a:extLst>
              <a:ext uri="{FF2B5EF4-FFF2-40B4-BE49-F238E27FC236}">
                <a16:creationId xmlns:a16="http://schemas.microsoft.com/office/drawing/2014/main" id="{268E11D2-3309-AE23-A50F-F29A82B50771}"/>
              </a:ext>
            </a:extLst>
          </p:cNvPr>
          <p:cNvPicPr>
            <a:picLocks noChangeAspect="1"/>
          </p:cNvPicPr>
          <p:nvPr/>
        </p:nvPicPr>
        <p:blipFill>
          <a:blip r:embed="rId5"/>
          <a:srcRect t="11299" r="2" b="2"/>
          <a:stretch/>
        </p:blipFill>
        <p:spPr>
          <a:xfrm>
            <a:off x="6195372" y="3510858"/>
            <a:ext cx="5797883" cy="2789948"/>
          </a:xfrm>
          <a:prstGeom prst="rect">
            <a:avLst/>
          </a:prstGeom>
        </p:spPr>
      </p:pic>
    </p:spTree>
    <p:extLst>
      <p:ext uri="{BB962C8B-B14F-4D97-AF65-F5344CB8AC3E}">
        <p14:creationId xmlns:p14="http://schemas.microsoft.com/office/powerpoint/2010/main" val="4070273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2A3C0A-5679-4677-83C9-EAD97753F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62CCE41-BF09-74B3-B7DA-D48CB6A5E063}"/>
              </a:ext>
            </a:extLst>
          </p:cNvPr>
          <p:cNvPicPr>
            <a:picLocks noChangeAspect="1"/>
          </p:cNvPicPr>
          <p:nvPr/>
        </p:nvPicPr>
        <p:blipFill>
          <a:blip r:embed="rId3"/>
          <a:srcRect l="34865" r="13166" b="-2"/>
          <a:stretch/>
        </p:blipFill>
        <p:spPr>
          <a:xfrm>
            <a:off x="804334" y="804334"/>
            <a:ext cx="5051804" cy="5249332"/>
          </a:xfrm>
          <a:prstGeom prst="rect">
            <a:avLst/>
          </a:prstGeom>
          <a:ln w="57150" cmpd="thickThin">
            <a:solidFill>
              <a:srgbClr val="FFFFFF"/>
            </a:solidFill>
            <a:miter lim="800000"/>
          </a:ln>
        </p:spPr>
      </p:pic>
      <p:pic>
        <p:nvPicPr>
          <p:cNvPr id="2" name="Picture 1">
            <a:extLst>
              <a:ext uri="{FF2B5EF4-FFF2-40B4-BE49-F238E27FC236}">
                <a16:creationId xmlns:a16="http://schemas.microsoft.com/office/drawing/2014/main" id="{7C9DD3A1-424B-B4CE-035F-56D027A13AB8}"/>
              </a:ext>
            </a:extLst>
          </p:cNvPr>
          <p:cNvPicPr>
            <a:picLocks noChangeAspect="1"/>
          </p:cNvPicPr>
          <p:nvPr/>
        </p:nvPicPr>
        <p:blipFill>
          <a:blip r:embed="rId4"/>
          <a:srcRect l="22207" r="24864" b="2"/>
          <a:stretch/>
        </p:blipFill>
        <p:spPr>
          <a:xfrm>
            <a:off x="6335861" y="804334"/>
            <a:ext cx="5051804" cy="5249332"/>
          </a:xfrm>
          <a:prstGeom prst="rect">
            <a:avLst/>
          </a:prstGeom>
          <a:ln w="57150" cmpd="thickThin">
            <a:solidFill>
              <a:srgbClr val="FFFFFF"/>
            </a:solidFill>
            <a:miter lim="800000"/>
          </a:ln>
        </p:spPr>
      </p:pic>
    </p:spTree>
    <p:extLst>
      <p:ext uri="{BB962C8B-B14F-4D97-AF65-F5344CB8AC3E}">
        <p14:creationId xmlns:p14="http://schemas.microsoft.com/office/powerpoint/2010/main" val="2563876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369C1F-C4A4-40B4-B6E0-2858C840F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D9B24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0" name="Picture 9">
            <a:extLst>
              <a:ext uri="{FF2B5EF4-FFF2-40B4-BE49-F238E27FC236}">
                <a16:creationId xmlns:a16="http://schemas.microsoft.com/office/drawing/2014/main" id="{D2C6A0EE-D2D9-448F-B083-7DEEB674BA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50025F8-2723-2CCF-6FDB-01B9F41B9C9D}"/>
              </a:ext>
            </a:extLst>
          </p:cNvPr>
          <p:cNvSpPr>
            <a:spLocks noGrp="1"/>
          </p:cNvSpPr>
          <p:nvPr>
            <p:ph type="title"/>
          </p:nvPr>
        </p:nvSpPr>
        <p:spPr>
          <a:xfrm>
            <a:off x="1295402" y="982132"/>
            <a:ext cx="9601196" cy="1303867"/>
          </a:xfrm>
        </p:spPr>
        <p:txBody>
          <a:bodyPr>
            <a:normAutofit/>
          </a:bodyPr>
          <a:lstStyle/>
          <a:p>
            <a:r>
              <a:rPr lang="en-US" b="1">
                <a:ea typeface="+mj-lt"/>
                <a:cs typeface="+mj-lt"/>
              </a:rPr>
              <a:t>Conclusion</a:t>
            </a:r>
            <a:endParaRPr lang="en-US" b="1"/>
          </a:p>
        </p:txBody>
      </p:sp>
      <p:cxnSp>
        <p:nvCxnSpPr>
          <p:cNvPr id="12" name="Straight Connector 11">
            <a:extLst>
              <a:ext uri="{FF2B5EF4-FFF2-40B4-BE49-F238E27FC236}">
                <a16:creationId xmlns:a16="http://schemas.microsoft.com/office/drawing/2014/main" id="{96DC9B3E-DC68-4FF2-9781-CB1E626F55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67A7B4B4-F340-4FBE-7980-709C6C3C002F}"/>
              </a:ext>
            </a:extLst>
          </p:cNvPr>
          <p:cNvSpPr>
            <a:spLocks noGrp="1"/>
          </p:cNvSpPr>
          <p:nvPr>
            <p:ph idx="1"/>
          </p:nvPr>
        </p:nvSpPr>
        <p:spPr>
          <a:xfrm>
            <a:off x="1295401" y="2556932"/>
            <a:ext cx="9601196" cy="3318936"/>
          </a:xfrm>
        </p:spPr>
        <p:txBody>
          <a:bodyPr>
            <a:normAutofit/>
          </a:bodyPr>
          <a:lstStyle/>
          <a:p>
            <a:pPr>
              <a:lnSpc>
                <a:spcPct val="90000"/>
              </a:lnSpc>
            </a:pPr>
            <a:r>
              <a:rPr lang="en-US" sz="2000"/>
              <a:t>In both CTEC 128 and CTEC 298, we learned how to work with real data to explore important issues. In CTEC 128, one project looked at possible racial bias in traffic stops in Maryland  , while the other focused on how the Affordable Care Act improved healthcare access in California. We used raw data, cleaned it, asked questions, and created charts to show our results. In CTEC 298, we expanded on those skills by learning Python, Pandas, Matplotlib, Tableau, and Jupyter Notebook. We completed tutorials and created six different plots based on our CTEC 128 data. These projects helped us see how math, coding, and analysis all work together to better understand real-world problems. In the end, we learned how data can be a powerful tool to uncover truth, support decision-making, and drive positive change in society.</a:t>
            </a:r>
          </a:p>
        </p:txBody>
      </p:sp>
    </p:spTree>
    <p:extLst>
      <p:ext uri="{BB962C8B-B14F-4D97-AF65-F5344CB8AC3E}">
        <p14:creationId xmlns:p14="http://schemas.microsoft.com/office/powerpoint/2010/main" val="2324901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F5E2-8630-B074-E769-A56A2A3F17D7}"/>
              </a:ext>
            </a:extLst>
          </p:cNvPr>
          <p:cNvSpPr>
            <a:spLocks noGrp="1"/>
          </p:cNvSpPr>
          <p:nvPr>
            <p:ph type="title"/>
          </p:nvPr>
        </p:nvSpPr>
        <p:spPr/>
        <p:txBody>
          <a:bodyPr/>
          <a:lstStyle/>
          <a:p>
            <a:r>
              <a:rPr lang="en-US" i="1">
                <a:ea typeface="+mj-lt"/>
                <a:cs typeface="+mj-lt"/>
              </a:rPr>
              <a:t>References</a:t>
            </a:r>
            <a:endParaRPr lang="en-US" i="1"/>
          </a:p>
        </p:txBody>
      </p:sp>
      <p:sp>
        <p:nvSpPr>
          <p:cNvPr id="3" name="Content Placeholder 2">
            <a:extLst>
              <a:ext uri="{FF2B5EF4-FFF2-40B4-BE49-F238E27FC236}">
                <a16:creationId xmlns:a16="http://schemas.microsoft.com/office/drawing/2014/main" id="{3BEC8A37-D42D-8D0A-1E80-1B082072A30E}"/>
              </a:ext>
            </a:extLst>
          </p:cNvPr>
          <p:cNvSpPr>
            <a:spLocks noGrp="1"/>
          </p:cNvSpPr>
          <p:nvPr>
            <p:ph idx="1"/>
          </p:nvPr>
        </p:nvSpPr>
        <p:spPr>
          <a:xfrm>
            <a:off x="1295401" y="2648112"/>
            <a:ext cx="9601196" cy="3318936"/>
          </a:xfrm>
        </p:spPr>
        <p:txBody>
          <a:bodyPr>
            <a:normAutofit fontScale="77500" lnSpcReduction="20000"/>
          </a:bodyPr>
          <a:lstStyle/>
          <a:p>
            <a:pPr>
              <a:lnSpc>
                <a:spcPct val="80000"/>
              </a:lnSpc>
              <a:spcBef>
                <a:spcPts val="20"/>
              </a:spcBef>
            </a:pPr>
            <a:r>
              <a:rPr lang="en-US" i="1"/>
              <a:t>U.S. Census Bureau. (2008 &amp; 2016). American Community Survey (ACS) Data. Retrieved from </a:t>
            </a:r>
            <a:r>
              <a:rPr lang="en-US" i="1">
                <a:hlinkClick r:id="rId2"/>
              </a:rPr>
              <a:t>https://www.census.gov/programs-surveys/acs</a:t>
            </a:r>
            <a:endParaRPr lang="en-US" i="1"/>
          </a:p>
          <a:p>
            <a:pPr>
              <a:lnSpc>
                <a:spcPct val="80000"/>
              </a:lnSpc>
              <a:spcBef>
                <a:spcPts val="20"/>
              </a:spcBef>
              <a:buSzPct val="114999"/>
            </a:pPr>
            <a:r>
              <a:rPr lang="en-US" i="1"/>
              <a:t>Healthcare.gov. (n.d.). The Affordable Care Act. Retrieved from </a:t>
            </a:r>
            <a:r>
              <a:rPr lang="en-US" i="1">
                <a:hlinkClick r:id="rId3"/>
              </a:rPr>
              <a:t>https://www.healthcare.gov/where-can-i-read-the-affordable-care-act/</a:t>
            </a:r>
            <a:endParaRPr lang="en-US" i="1"/>
          </a:p>
          <a:p>
            <a:pPr>
              <a:lnSpc>
                <a:spcPct val="80000"/>
              </a:lnSpc>
              <a:spcBef>
                <a:spcPts val="20"/>
              </a:spcBef>
              <a:buSzPct val="114999"/>
            </a:pPr>
            <a:r>
              <a:rPr lang="en-US" i="1"/>
              <a:t>KFF. (2024). Health Policy 101: The Politics of Health Care and the 2024 Election. Retrieved from </a:t>
            </a:r>
            <a:r>
              <a:rPr lang="en-US" i="1">
                <a:hlinkClick r:id="rId4"/>
              </a:rPr>
              <a:t>https://www.kff.org</a:t>
            </a:r>
            <a:endParaRPr lang="en-US" i="1"/>
          </a:p>
          <a:p>
            <a:pPr>
              <a:lnSpc>
                <a:spcPct val="80000"/>
              </a:lnSpc>
              <a:spcBef>
                <a:spcPts val="20"/>
              </a:spcBef>
              <a:buSzPct val="114999"/>
            </a:pPr>
            <a:r>
              <a:rPr lang="en-US" i="1">
                <a:ea typeface="+mn-lt"/>
                <a:cs typeface="+mn-lt"/>
              </a:rPr>
              <a:t>Maryland Governor’s Office of Crime Prevention, Youth, and Victim Services. Traffic Stop Data Dashboard. </a:t>
            </a:r>
            <a:r>
              <a:rPr lang="en-US" i="1">
                <a:ea typeface="+mn-lt"/>
                <a:cs typeface="+mn-lt"/>
                <a:hlinkClick r:id="rId5"/>
              </a:rPr>
              <a:t>https://gocpp.maryland.gov/data-dashboards/traffic-stop-data-dashboard/</a:t>
            </a:r>
            <a:endParaRPr lang="en-US" i="1"/>
          </a:p>
          <a:p>
            <a:pPr>
              <a:lnSpc>
                <a:spcPct val="60000"/>
              </a:lnSpc>
              <a:spcBef>
                <a:spcPts val="20"/>
              </a:spcBef>
              <a:buSzPct val="114999"/>
            </a:pPr>
            <a:r>
              <a:rPr lang="en-US" i="1">
                <a:ea typeface="+mn-lt"/>
                <a:cs typeface="+mn-lt"/>
              </a:rPr>
              <a:t>Stanford Open Policing Project. Traffic Stop Data. </a:t>
            </a:r>
            <a:r>
              <a:rPr lang="en-US" i="1">
                <a:ea typeface="+mn-lt"/>
                <a:cs typeface="+mn-lt"/>
                <a:hlinkClick r:id="rId6"/>
              </a:rPr>
              <a:t>https://openpolicing.stanford.edu/data/</a:t>
            </a:r>
            <a:endParaRPr lang="en-US" i="1"/>
          </a:p>
          <a:p>
            <a:pPr>
              <a:lnSpc>
                <a:spcPct val="80000"/>
              </a:lnSpc>
              <a:spcBef>
                <a:spcPts val="20"/>
              </a:spcBef>
              <a:buSzPct val="114999"/>
            </a:pPr>
            <a:r>
              <a:rPr lang="en-US" i="1"/>
              <a:t>Python.org. (n.d.). Python Documentation. Retrieved from </a:t>
            </a:r>
            <a:r>
              <a:rPr lang="en-US" i="1">
                <a:hlinkClick r:id="rId7"/>
              </a:rPr>
              <a:t>https://docs.python.org</a:t>
            </a:r>
            <a:endParaRPr lang="en-US" i="1"/>
          </a:p>
          <a:p>
            <a:pPr>
              <a:lnSpc>
                <a:spcPct val="80000"/>
              </a:lnSpc>
              <a:spcBef>
                <a:spcPts val="20"/>
              </a:spcBef>
              <a:buSzPct val="114999"/>
            </a:pPr>
            <a:r>
              <a:rPr lang="en-US" i="1"/>
              <a:t>Matplotlib. (n.d.). Matplotlib Documentation. Retrieved from </a:t>
            </a:r>
            <a:r>
              <a:rPr lang="en-US" i="1">
                <a:hlinkClick r:id="rId8"/>
              </a:rPr>
              <a:t>https://matplotlib.org/stable/index.html</a:t>
            </a:r>
            <a:endParaRPr lang="en-US" i="1"/>
          </a:p>
          <a:p>
            <a:pPr>
              <a:lnSpc>
                <a:spcPct val="80000"/>
              </a:lnSpc>
              <a:spcBef>
                <a:spcPts val="20"/>
              </a:spcBef>
              <a:buSzPct val="114999"/>
            </a:pPr>
            <a:r>
              <a:rPr lang="en-US" i="1"/>
              <a:t>Pandas Documentation. (n.d.). Retrieved from </a:t>
            </a:r>
            <a:r>
              <a:rPr lang="en-US" i="1">
                <a:hlinkClick r:id="rId9"/>
              </a:rPr>
              <a:t>https://pandas.pydata.org</a:t>
            </a:r>
            <a:endParaRPr lang="en-US" i="1"/>
          </a:p>
          <a:p>
            <a:pPr>
              <a:lnSpc>
                <a:spcPct val="80000"/>
              </a:lnSpc>
              <a:spcBef>
                <a:spcPts val="20"/>
              </a:spcBef>
              <a:buSzPct val="114999"/>
            </a:pPr>
            <a:r>
              <a:rPr lang="en-US" i="1"/>
              <a:t>Tableau. (n.d.). Official Tableau Help. Retrieved from </a:t>
            </a:r>
            <a:r>
              <a:rPr lang="en-US" i="1">
                <a:hlinkClick r:id="rId10"/>
              </a:rPr>
              <a:t>https://help.tableau.com</a:t>
            </a:r>
            <a:endParaRPr lang="en-US" i="1"/>
          </a:p>
          <a:p>
            <a:pPr>
              <a:lnSpc>
                <a:spcPct val="80000"/>
              </a:lnSpc>
              <a:spcBef>
                <a:spcPts val="20"/>
              </a:spcBef>
              <a:buSzPct val="114999"/>
            </a:pPr>
            <a:r>
              <a:rPr lang="en-US" i="1"/>
              <a:t>GitHub. (n.d.). Project Repositories. Retrieved from </a:t>
            </a:r>
            <a:r>
              <a:rPr lang="en-US" i="1">
                <a:hlinkClick r:id="rId11"/>
              </a:rPr>
              <a:t>https://github.com</a:t>
            </a:r>
          </a:p>
          <a:p>
            <a:pPr>
              <a:buSzPct val="114999"/>
            </a:pPr>
            <a:endParaRPr lang="en-US"/>
          </a:p>
        </p:txBody>
      </p:sp>
    </p:spTree>
    <p:extLst>
      <p:ext uri="{BB962C8B-B14F-4D97-AF65-F5344CB8AC3E}">
        <p14:creationId xmlns:p14="http://schemas.microsoft.com/office/powerpoint/2010/main" val="22970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7C4858-FAA3-4226-A856-193A01910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C1B503-0291-4E82-A65E-72D604D9F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accent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F836C5-9601-4982-A121-CCA49BF7B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780F3A3-AFC5-E88A-A13A-4B554A4A3899}"/>
              </a:ext>
            </a:extLst>
          </p:cNvPr>
          <p:cNvSpPr>
            <a:spLocks noGrp="1"/>
          </p:cNvSpPr>
          <p:nvPr>
            <p:ph type="title"/>
          </p:nvPr>
        </p:nvSpPr>
        <p:spPr>
          <a:xfrm>
            <a:off x="952108" y="954756"/>
            <a:ext cx="2730414" cy="4946003"/>
          </a:xfrm>
        </p:spPr>
        <p:txBody>
          <a:bodyPr>
            <a:normAutofit/>
          </a:bodyPr>
          <a:lstStyle/>
          <a:p>
            <a:r>
              <a:rPr lang="en-US">
                <a:solidFill>
                  <a:srgbClr val="FFFFFF"/>
                </a:solidFill>
                <a:ea typeface="+mj-lt"/>
                <a:cs typeface="+mj-lt"/>
              </a:rPr>
              <a:t>CTEC 128 (Group Leader)</a:t>
            </a:r>
            <a:endParaRPr lang="en-US">
              <a:solidFill>
                <a:srgbClr val="FFFFFF"/>
              </a:solidFill>
            </a:endParaRPr>
          </a:p>
        </p:txBody>
      </p:sp>
      <p:sp>
        <p:nvSpPr>
          <p:cNvPr id="14" name="Rectangle 13">
            <a:extLst>
              <a:ext uri="{FF2B5EF4-FFF2-40B4-BE49-F238E27FC236}">
                <a16:creationId xmlns:a16="http://schemas.microsoft.com/office/drawing/2014/main" id="{46CD0D05-FF47-4ABB-841C-0600CADC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bg2">
              <a:lumMod val="25000"/>
            </a:schemeClr>
          </a:soli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045DF6-F24D-D601-3199-47AFB1A7B670}"/>
              </a:ext>
            </a:extLst>
          </p:cNvPr>
          <p:cNvSpPr>
            <a:spLocks noGrp="1"/>
          </p:cNvSpPr>
          <p:nvPr>
            <p:ph idx="1"/>
          </p:nvPr>
        </p:nvSpPr>
        <p:spPr>
          <a:xfrm>
            <a:off x="5150360" y="469900"/>
            <a:ext cx="5953630" cy="5405968"/>
          </a:xfrm>
        </p:spPr>
        <p:txBody>
          <a:bodyPr anchor="ctr">
            <a:normAutofit/>
          </a:bodyPr>
          <a:lstStyle/>
          <a:p>
            <a:pPr>
              <a:lnSpc>
                <a:spcPct val="90000"/>
              </a:lnSpc>
              <a:buSzPct val="114999"/>
            </a:pPr>
            <a:r>
              <a:rPr lang="en-US" sz="1700">
                <a:solidFill>
                  <a:schemeClr val="bg1"/>
                </a:solidFill>
                <a:ea typeface="+mn-lt"/>
                <a:cs typeface="+mn-lt"/>
              </a:rPr>
              <a:t>Studied whether Black drivers in Maryland are more likely than White drivers to be pulled over for expired license plates.</a:t>
            </a:r>
            <a:endParaRPr lang="en-US" sz="1700">
              <a:solidFill>
                <a:schemeClr val="bg1"/>
              </a:solidFill>
            </a:endParaRPr>
          </a:p>
          <a:p>
            <a:pPr>
              <a:lnSpc>
                <a:spcPct val="90000"/>
              </a:lnSpc>
              <a:buSzPct val="114999"/>
            </a:pPr>
            <a:r>
              <a:rPr lang="en-US" sz="1700">
                <a:solidFill>
                  <a:schemeClr val="bg1"/>
                </a:solidFill>
                <a:ea typeface="+mn-lt"/>
                <a:cs typeface="+mn-lt"/>
              </a:rPr>
              <a:t>Used traffic stop data from Maryland’s 2017 Race-Based Traffic Stop Data Dashboard.</a:t>
            </a:r>
            <a:endParaRPr lang="en-US" sz="1700">
              <a:solidFill>
                <a:schemeClr val="bg1"/>
              </a:solidFill>
            </a:endParaRPr>
          </a:p>
          <a:p>
            <a:pPr>
              <a:lnSpc>
                <a:spcPct val="90000"/>
              </a:lnSpc>
              <a:buSzPct val="114999"/>
            </a:pPr>
            <a:r>
              <a:rPr lang="en-US" sz="1700">
                <a:solidFill>
                  <a:schemeClr val="bg1"/>
                </a:solidFill>
                <a:ea typeface="+mn-lt"/>
                <a:cs typeface="+mn-lt"/>
              </a:rPr>
              <a:t>Focused on key features: race/ethnicity, stop reasons, and population demographics.</a:t>
            </a:r>
            <a:endParaRPr lang="en-US" sz="1700">
              <a:solidFill>
                <a:schemeClr val="bg1"/>
              </a:solidFill>
            </a:endParaRPr>
          </a:p>
          <a:p>
            <a:pPr>
              <a:lnSpc>
                <a:spcPct val="90000"/>
              </a:lnSpc>
              <a:buSzPct val="114999"/>
            </a:pPr>
            <a:r>
              <a:rPr lang="en-US" sz="1700">
                <a:solidFill>
                  <a:schemeClr val="bg1"/>
                </a:solidFill>
                <a:ea typeface="+mn-lt"/>
                <a:cs typeface="+mn-lt"/>
              </a:rPr>
              <a:t>Worked with raw data from official PDF reports and converted the figures into structured data tables.</a:t>
            </a:r>
            <a:endParaRPr lang="en-US" sz="1700">
              <a:solidFill>
                <a:schemeClr val="bg1"/>
              </a:solidFill>
            </a:endParaRPr>
          </a:p>
          <a:p>
            <a:pPr>
              <a:lnSpc>
                <a:spcPct val="90000"/>
              </a:lnSpc>
              <a:buSzPct val="114999"/>
            </a:pPr>
            <a:r>
              <a:rPr lang="en-US" sz="1700">
                <a:solidFill>
                  <a:schemeClr val="bg1"/>
                </a:solidFill>
                <a:ea typeface="+mn-lt"/>
                <a:cs typeface="+mn-lt"/>
              </a:rPr>
              <a:t>Performed Exploratory Data Analysis (EDA) to explore differences in stop percentages by race.</a:t>
            </a:r>
            <a:endParaRPr lang="en-US" sz="1700">
              <a:solidFill>
                <a:schemeClr val="bg1"/>
              </a:solidFill>
            </a:endParaRPr>
          </a:p>
          <a:p>
            <a:pPr>
              <a:lnSpc>
                <a:spcPct val="90000"/>
              </a:lnSpc>
              <a:buSzPct val="114999"/>
            </a:pPr>
            <a:r>
              <a:rPr lang="en-US" sz="1700">
                <a:solidFill>
                  <a:schemeClr val="bg1"/>
                </a:solidFill>
                <a:ea typeface="+mn-lt"/>
                <a:cs typeface="+mn-lt"/>
              </a:rPr>
              <a:t>Found that Black drivers made up 29% of Maryland’s population but accounted for 40% of traffic stops, while White drivers were 51% of the population but only 44% of stops.</a:t>
            </a:r>
            <a:endParaRPr lang="en-US" sz="1700">
              <a:solidFill>
                <a:schemeClr val="bg1"/>
              </a:solidFill>
            </a:endParaRPr>
          </a:p>
          <a:p>
            <a:pPr>
              <a:lnSpc>
                <a:spcPct val="90000"/>
              </a:lnSpc>
              <a:buSzPct val="114999"/>
            </a:pPr>
            <a:r>
              <a:rPr lang="en-US" sz="1700">
                <a:solidFill>
                  <a:schemeClr val="bg1"/>
                </a:solidFill>
                <a:ea typeface="+mn-lt"/>
                <a:cs typeface="+mn-lt"/>
              </a:rPr>
              <a:t>Results suggest that Black drivers are stopped more often than expected based on their population share, pointing to possible racial bias in traffic enforcement.</a:t>
            </a:r>
          </a:p>
          <a:p>
            <a:pPr>
              <a:lnSpc>
                <a:spcPct val="90000"/>
              </a:lnSpc>
              <a:buSzPct val="114999"/>
            </a:pPr>
            <a:endParaRPr lang="en-US" sz="1700">
              <a:solidFill>
                <a:schemeClr val="bg1"/>
              </a:solidFill>
            </a:endParaRPr>
          </a:p>
        </p:txBody>
      </p:sp>
    </p:spTree>
    <p:extLst>
      <p:ext uri="{BB962C8B-B14F-4D97-AF65-F5344CB8AC3E}">
        <p14:creationId xmlns:p14="http://schemas.microsoft.com/office/powerpoint/2010/main" val="3083680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7C4858-FAA3-4226-A856-193A01910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C1B503-0291-4E82-A65E-72D604D9F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accent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F836C5-9601-4982-A121-CCA49BF7B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E2D0C1D-EC10-D1FD-18BC-7094523E2450}"/>
              </a:ext>
            </a:extLst>
          </p:cNvPr>
          <p:cNvSpPr>
            <a:spLocks noGrp="1"/>
          </p:cNvSpPr>
          <p:nvPr>
            <p:ph type="title"/>
          </p:nvPr>
        </p:nvSpPr>
        <p:spPr>
          <a:xfrm>
            <a:off x="952108" y="954756"/>
            <a:ext cx="2730414" cy="4946003"/>
          </a:xfrm>
        </p:spPr>
        <p:txBody>
          <a:bodyPr>
            <a:normAutofit/>
          </a:bodyPr>
          <a:lstStyle/>
          <a:p>
            <a:r>
              <a:rPr lang="en-US">
                <a:solidFill>
                  <a:srgbClr val="FFFFFF"/>
                </a:solidFill>
                <a:ea typeface="+mj-lt"/>
                <a:cs typeface="+mj-lt"/>
              </a:rPr>
              <a:t>CTEC 128 (Member 1)</a:t>
            </a:r>
            <a:endParaRPr lang="en-US">
              <a:solidFill>
                <a:srgbClr val="FFFFFF"/>
              </a:solidFill>
            </a:endParaRPr>
          </a:p>
        </p:txBody>
      </p:sp>
      <p:sp>
        <p:nvSpPr>
          <p:cNvPr id="14" name="Rectangle 13">
            <a:extLst>
              <a:ext uri="{FF2B5EF4-FFF2-40B4-BE49-F238E27FC236}">
                <a16:creationId xmlns:a16="http://schemas.microsoft.com/office/drawing/2014/main" id="{46CD0D05-FF47-4ABB-841C-0600CADC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bg2">
              <a:lumMod val="25000"/>
            </a:schemeClr>
          </a:soli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25A16B-EC4B-90BD-52BF-8BEECD3D5E0E}"/>
              </a:ext>
            </a:extLst>
          </p:cNvPr>
          <p:cNvSpPr>
            <a:spLocks noGrp="1"/>
          </p:cNvSpPr>
          <p:nvPr>
            <p:ph idx="1"/>
          </p:nvPr>
        </p:nvSpPr>
        <p:spPr>
          <a:xfrm>
            <a:off x="5150360" y="469900"/>
            <a:ext cx="5953630" cy="5405968"/>
          </a:xfrm>
        </p:spPr>
        <p:txBody>
          <a:bodyPr anchor="ctr">
            <a:normAutofit/>
          </a:bodyPr>
          <a:lstStyle/>
          <a:p>
            <a:pPr>
              <a:lnSpc>
                <a:spcPct val="90000"/>
              </a:lnSpc>
              <a:spcBef>
                <a:spcPts val="20"/>
              </a:spcBef>
            </a:pPr>
            <a:r>
              <a:rPr lang="en-US" sz="2000">
                <a:solidFill>
                  <a:schemeClr val="bg1"/>
                </a:solidFill>
              </a:rPr>
              <a:t>Studied the impact of the Affordable Care Act (ACA) on access to health coverage in California.</a:t>
            </a:r>
          </a:p>
          <a:p>
            <a:pPr>
              <a:lnSpc>
                <a:spcPct val="90000"/>
              </a:lnSpc>
              <a:spcBef>
                <a:spcPts val="20"/>
              </a:spcBef>
              <a:buSzPct val="114999"/>
            </a:pPr>
            <a:r>
              <a:rPr lang="en-US" sz="2000">
                <a:solidFill>
                  <a:schemeClr val="bg1"/>
                </a:solidFill>
              </a:rPr>
              <a:t>Used health data from 2008 (pre-ACA) and 2016 (post-ACA) to compare changes over time.</a:t>
            </a:r>
          </a:p>
          <a:p>
            <a:pPr>
              <a:lnSpc>
                <a:spcPct val="90000"/>
              </a:lnSpc>
              <a:spcBef>
                <a:spcPts val="20"/>
              </a:spcBef>
              <a:buSzPct val="114999"/>
            </a:pPr>
            <a:r>
              <a:rPr lang="en-US" sz="2000">
                <a:solidFill>
                  <a:schemeClr val="bg1"/>
                </a:solidFill>
              </a:rPr>
              <a:t>Focused on key features: income level, race/ethnicity, age group (18–64), and health insurance status.</a:t>
            </a:r>
          </a:p>
          <a:p>
            <a:pPr>
              <a:lnSpc>
                <a:spcPct val="90000"/>
              </a:lnSpc>
              <a:spcBef>
                <a:spcPts val="20"/>
              </a:spcBef>
              <a:buSzPct val="114999"/>
            </a:pPr>
            <a:r>
              <a:rPr lang="en-US" sz="2000">
                <a:solidFill>
                  <a:schemeClr val="bg1"/>
                </a:solidFill>
              </a:rPr>
              <a:t>Worked with raw data from the American Community Survey and cleaned it for analysis.</a:t>
            </a:r>
          </a:p>
          <a:p>
            <a:pPr>
              <a:lnSpc>
                <a:spcPct val="90000"/>
              </a:lnSpc>
              <a:spcBef>
                <a:spcPts val="20"/>
              </a:spcBef>
              <a:buSzPct val="114999"/>
            </a:pPr>
            <a:r>
              <a:rPr lang="en-US" sz="2000">
                <a:solidFill>
                  <a:schemeClr val="bg1"/>
                </a:solidFill>
              </a:rPr>
              <a:t>Applied data wrangling (fixing missing values, combining features, categorizing columns).</a:t>
            </a:r>
          </a:p>
          <a:p>
            <a:pPr>
              <a:lnSpc>
                <a:spcPct val="90000"/>
              </a:lnSpc>
              <a:spcBef>
                <a:spcPts val="20"/>
              </a:spcBef>
              <a:buSzPct val="114999"/>
            </a:pPr>
            <a:r>
              <a:rPr lang="en-US" sz="2000">
                <a:solidFill>
                  <a:schemeClr val="bg1"/>
                </a:solidFill>
              </a:rPr>
              <a:t>Performed Exploratory Data Analysis (EDA) to find trends and patterns in the data.</a:t>
            </a:r>
          </a:p>
          <a:p>
            <a:pPr>
              <a:lnSpc>
                <a:spcPct val="90000"/>
              </a:lnSpc>
              <a:spcBef>
                <a:spcPts val="20"/>
              </a:spcBef>
              <a:buSzPct val="114999"/>
            </a:pPr>
            <a:r>
              <a:rPr lang="en-US" sz="2000">
                <a:solidFill>
                  <a:schemeClr val="bg1"/>
                </a:solidFill>
              </a:rPr>
              <a:t>Created visualizations (bar charts, age comparisons, race vs coverage graphs) to highlight findings.</a:t>
            </a:r>
          </a:p>
          <a:p>
            <a:pPr>
              <a:lnSpc>
                <a:spcPct val="90000"/>
              </a:lnSpc>
              <a:spcBef>
                <a:spcPts val="20"/>
              </a:spcBef>
              <a:buSzPct val="114999"/>
            </a:pPr>
            <a:r>
              <a:rPr lang="en-US" sz="2000">
                <a:solidFill>
                  <a:schemeClr val="bg1"/>
                </a:solidFill>
              </a:rPr>
              <a:t>Found that health insurance rates increased after the ACA, especially for low-income and minority groups.</a:t>
            </a:r>
          </a:p>
          <a:p>
            <a:pPr>
              <a:lnSpc>
                <a:spcPct val="90000"/>
              </a:lnSpc>
              <a:buSzPct val="114999"/>
            </a:pPr>
            <a:endParaRPr lang="en-US" sz="2000">
              <a:solidFill>
                <a:schemeClr val="bg1"/>
              </a:solidFill>
            </a:endParaRPr>
          </a:p>
        </p:txBody>
      </p:sp>
    </p:spTree>
    <p:extLst>
      <p:ext uri="{BB962C8B-B14F-4D97-AF65-F5344CB8AC3E}">
        <p14:creationId xmlns:p14="http://schemas.microsoft.com/office/powerpoint/2010/main" val="40602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7" name="Picture 2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2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9" name="Picture 2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0" name="Picture 2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7" name="Straight Connector 4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37" name="Picture 36">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37">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9" name="Picture 38">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0" name="Picture 39">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7B5151B-7712-86A9-E388-13E3483D64BB}"/>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a:solidFill>
                  <a:srgbClr val="262626"/>
                </a:solidFill>
              </a:rPr>
              <a:t>Health Insurance Coverage by Race (2008 vs. 2016)</a:t>
            </a:r>
          </a:p>
        </p:txBody>
      </p:sp>
      <p:pic>
        <p:nvPicPr>
          <p:cNvPr id="4" name="Content Placeholder 3">
            <a:extLst>
              <a:ext uri="{FF2B5EF4-FFF2-40B4-BE49-F238E27FC236}">
                <a16:creationId xmlns:a16="http://schemas.microsoft.com/office/drawing/2014/main" id="{31C2AD9A-C80F-1C7E-340B-79FB30B08223}"/>
              </a:ext>
            </a:extLst>
          </p:cNvPr>
          <p:cNvPicPr>
            <a:picLocks noChangeAspect="1"/>
          </p:cNvPicPr>
          <p:nvPr/>
        </p:nvPicPr>
        <p:blipFill>
          <a:blip r:embed="rId7"/>
          <a:srcRect t="3736" b="6845"/>
          <a:stretch/>
        </p:blipFill>
        <p:spPr>
          <a:xfrm>
            <a:off x="5418668" y="1429908"/>
            <a:ext cx="5469466" cy="3998180"/>
          </a:xfrm>
          <a:prstGeom prst="rect">
            <a:avLst/>
          </a:prstGeom>
          <a:ln w="57150" cmpd="thickThin">
            <a:solidFill>
              <a:srgbClr val="7F7F7F"/>
            </a:solidFill>
            <a:miter lim="800000"/>
          </a:ln>
        </p:spPr>
      </p:pic>
    </p:spTree>
    <p:extLst>
      <p:ext uri="{BB962C8B-B14F-4D97-AF65-F5344CB8AC3E}">
        <p14:creationId xmlns:p14="http://schemas.microsoft.com/office/powerpoint/2010/main" val="1158670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E4B7-8938-2CF5-20C8-9ACBD6C9ED1D}"/>
              </a:ext>
            </a:extLst>
          </p:cNvPr>
          <p:cNvSpPr>
            <a:spLocks noGrp="1"/>
          </p:cNvSpPr>
          <p:nvPr>
            <p:ph type="title"/>
          </p:nvPr>
        </p:nvSpPr>
        <p:spPr/>
        <p:txBody>
          <a:bodyPr>
            <a:normAutofit fontScale="90000"/>
          </a:bodyPr>
          <a:lstStyle/>
          <a:p>
            <a:r>
              <a:rPr lang="en-US">
                <a:ea typeface="+mj-lt"/>
                <a:cs typeface="+mj-lt"/>
              </a:rPr>
              <a:t>CTEC 298 Material Submitted (Group Leader)</a:t>
            </a:r>
            <a:endParaRPr lang="en-US"/>
          </a:p>
        </p:txBody>
      </p:sp>
      <p:sp>
        <p:nvSpPr>
          <p:cNvPr id="3" name="Content Placeholder 2">
            <a:extLst>
              <a:ext uri="{FF2B5EF4-FFF2-40B4-BE49-F238E27FC236}">
                <a16:creationId xmlns:a16="http://schemas.microsoft.com/office/drawing/2014/main" id="{393318D2-A262-9684-5E92-C86404BFA3EB}"/>
              </a:ext>
            </a:extLst>
          </p:cNvPr>
          <p:cNvSpPr>
            <a:spLocks noGrp="1"/>
          </p:cNvSpPr>
          <p:nvPr>
            <p:ph idx="1"/>
          </p:nvPr>
        </p:nvSpPr>
        <p:spPr/>
        <p:txBody>
          <a:bodyPr>
            <a:normAutofit fontScale="70000" lnSpcReduction="20000"/>
          </a:bodyPr>
          <a:lstStyle/>
          <a:p>
            <a:r>
              <a:rPr lang="en-US">
                <a:ea typeface="+mn-lt"/>
                <a:cs typeface="+mn-lt"/>
              </a:rPr>
              <a:t>Completed multiple assignments focused on Python programming, data analysis, and data visualization.</a:t>
            </a:r>
            <a:endParaRPr lang="en-US"/>
          </a:p>
          <a:p>
            <a:pPr>
              <a:buSzPct val="114999"/>
            </a:pPr>
            <a:r>
              <a:rPr lang="en-US">
                <a:ea typeface="+mn-lt"/>
                <a:cs typeface="+mn-lt"/>
              </a:rPr>
              <a:t>Practiced basic Python functions through the </a:t>
            </a:r>
            <a:r>
              <a:rPr lang="en-US" err="1">
                <a:ea typeface="+mn-lt"/>
                <a:cs typeface="+mn-lt"/>
              </a:rPr>
              <a:t>LearnPython</a:t>
            </a:r>
            <a:r>
              <a:rPr lang="en-US">
                <a:ea typeface="+mn-lt"/>
                <a:cs typeface="+mn-lt"/>
              </a:rPr>
              <a:t> tutorials.</a:t>
            </a:r>
            <a:endParaRPr lang="en-US"/>
          </a:p>
          <a:p>
            <a:pPr>
              <a:buSzPct val="114999"/>
            </a:pPr>
            <a:r>
              <a:rPr lang="en-US">
                <a:ea typeface="+mn-lt"/>
                <a:cs typeface="+mn-lt"/>
              </a:rPr>
              <a:t>Used </a:t>
            </a:r>
            <a:r>
              <a:rPr lang="en-US" err="1">
                <a:ea typeface="+mn-lt"/>
                <a:cs typeface="+mn-lt"/>
              </a:rPr>
              <a:t>Jupyter</a:t>
            </a:r>
            <a:r>
              <a:rPr lang="en-US">
                <a:ea typeface="+mn-lt"/>
                <a:cs typeface="+mn-lt"/>
              </a:rPr>
              <a:t> Notebook to run and test Python code step by step, which helped organize and understand the code better.</a:t>
            </a:r>
            <a:endParaRPr lang="en-US"/>
          </a:p>
          <a:p>
            <a:pPr>
              <a:buSzPct val="114999"/>
            </a:pPr>
            <a:r>
              <a:rPr lang="en-US"/>
              <a:t>Completed the Matplotlib assignment, creating six different types of plots.</a:t>
            </a:r>
          </a:p>
          <a:p>
            <a:pPr>
              <a:buSzPct val="114999"/>
            </a:pPr>
            <a:r>
              <a:rPr lang="en-US">
                <a:ea typeface="+mn-lt"/>
                <a:cs typeface="+mn-lt"/>
              </a:rPr>
              <a:t>Designed and presented a bar plot presentation explaining how to create bar plots and why they are useful in data analysis.</a:t>
            </a:r>
            <a:endParaRPr lang="en-US"/>
          </a:p>
          <a:p>
            <a:pPr>
              <a:buSzPct val="114999"/>
            </a:pPr>
            <a:r>
              <a:rPr lang="en-US">
                <a:ea typeface="+mn-lt"/>
                <a:cs typeface="+mn-lt"/>
              </a:rPr>
              <a:t>Learned to use Tableau to build two visual charts for presenting data.</a:t>
            </a:r>
            <a:endParaRPr lang="en-US"/>
          </a:p>
          <a:p>
            <a:pPr>
              <a:buSzPct val="114999"/>
            </a:pPr>
            <a:r>
              <a:rPr lang="en-US">
                <a:ea typeface="+mn-lt"/>
                <a:cs typeface="+mn-lt"/>
              </a:rPr>
              <a:t>Used GitHub and Google Drive to store, organize, and back up all assignments and code.</a:t>
            </a:r>
            <a:endParaRPr lang="en-US"/>
          </a:p>
          <a:p>
            <a:pPr>
              <a:buSzPct val="114999"/>
            </a:pPr>
            <a:r>
              <a:rPr lang="en-US">
                <a:ea typeface="+mn-lt"/>
                <a:cs typeface="+mn-lt"/>
              </a:rPr>
              <a:t>Gained hands-on experience with real data and professional tools for data visualization and analysis.</a:t>
            </a:r>
            <a:endParaRPr lang="en-US"/>
          </a:p>
          <a:p>
            <a:pPr>
              <a:buSzPct val="114999"/>
            </a:pPr>
            <a:endParaRPr lang="en-US"/>
          </a:p>
        </p:txBody>
      </p:sp>
    </p:spTree>
    <p:extLst>
      <p:ext uri="{BB962C8B-B14F-4D97-AF65-F5344CB8AC3E}">
        <p14:creationId xmlns:p14="http://schemas.microsoft.com/office/powerpoint/2010/main" val="18199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2C25-4E61-FCFD-E515-8B2A04BD5962}"/>
              </a:ext>
            </a:extLst>
          </p:cNvPr>
          <p:cNvSpPr>
            <a:spLocks noGrp="1"/>
          </p:cNvSpPr>
          <p:nvPr>
            <p:ph type="title"/>
          </p:nvPr>
        </p:nvSpPr>
        <p:spPr/>
        <p:txBody>
          <a:bodyPr/>
          <a:lstStyle/>
          <a:p>
            <a:r>
              <a:rPr lang="en-US">
                <a:ea typeface="+mj-lt"/>
                <a:cs typeface="+mj-lt"/>
              </a:rPr>
              <a:t>CTEC 298 Material Submitted (Member 1)</a:t>
            </a:r>
            <a:endParaRPr lang="en-US"/>
          </a:p>
        </p:txBody>
      </p:sp>
      <p:sp>
        <p:nvSpPr>
          <p:cNvPr id="3" name="Content Placeholder 2">
            <a:extLst>
              <a:ext uri="{FF2B5EF4-FFF2-40B4-BE49-F238E27FC236}">
                <a16:creationId xmlns:a16="http://schemas.microsoft.com/office/drawing/2014/main" id="{4C8C192B-5A72-FD88-F777-8EF1192AA97C}"/>
              </a:ext>
            </a:extLst>
          </p:cNvPr>
          <p:cNvSpPr>
            <a:spLocks noGrp="1"/>
          </p:cNvSpPr>
          <p:nvPr>
            <p:ph idx="1"/>
          </p:nvPr>
        </p:nvSpPr>
        <p:spPr>
          <a:xfrm>
            <a:off x="1295401" y="2393381"/>
            <a:ext cx="9601196" cy="3318936"/>
          </a:xfrm>
        </p:spPr>
        <p:txBody>
          <a:bodyPr vert="horz" lIns="91440" tIns="45720" rIns="91440" bIns="45720" rtlCol="0" anchor="t">
            <a:noAutofit/>
          </a:bodyPr>
          <a:lstStyle/>
          <a:p>
            <a:pPr>
              <a:lnSpc>
                <a:spcPct val="80000"/>
              </a:lnSpc>
              <a:spcBef>
                <a:spcPts val="20"/>
              </a:spcBef>
            </a:pPr>
            <a:r>
              <a:rPr lang="en-US" sz="1400" b="1"/>
              <a:t>Python Basics (LearnPython1 &amp; 2):</a:t>
            </a:r>
            <a:br>
              <a:rPr lang="en-US" sz="1400" b="1"/>
            </a:br>
            <a:r>
              <a:rPr lang="en-US" sz="1400" b="1"/>
              <a:t>Completed beginner lessons to learn how to use Python for reading files, using variables, loops, and writing simple code.</a:t>
            </a:r>
          </a:p>
          <a:p>
            <a:pPr>
              <a:lnSpc>
                <a:spcPct val="80000"/>
              </a:lnSpc>
              <a:spcBef>
                <a:spcPts val="20"/>
              </a:spcBef>
              <a:buSzPct val="114999"/>
            </a:pPr>
            <a:r>
              <a:rPr lang="en-US" sz="1400" b="1" err="1"/>
              <a:t>Jupyter</a:t>
            </a:r>
            <a:r>
              <a:rPr lang="en-US" sz="1400" b="1"/>
              <a:t> Notebook Coding:</a:t>
            </a:r>
            <a:br>
              <a:rPr lang="en-US" sz="1400" b="1"/>
            </a:br>
            <a:r>
              <a:rPr lang="en-US" sz="1400" b="1"/>
              <a:t>Practiced writing and testing Python code in a step-by-step format using </a:t>
            </a:r>
            <a:r>
              <a:rPr lang="en-US" sz="1400" b="1" err="1"/>
              <a:t>Jupyter</a:t>
            </a:r>
            <a:r>
              <a:rPr lang="en-US" sz="1400" b="1"/>
              <a:t> Notebooks, which made it easier to organize and run code blocks.</a:t>
            </a:r>
            <a:endParaRPr lang="en-US" sz="1400"/>
          </a:p>
          <a:p>
            <a:pPr>
              <a:lnSpc>
                <a:spcPct val="80000"/>
              </a:lnSpc>
              <a:spcBef>
                <a:spcPts val="20"/>
              </a:spcBef>
              <a:buSzPct val="114999"/>
            </a:pPr>
            <a:r>
              <a:rPr lang="en-US" sz="1400" b="1"/>
              <a:t>Matplotlib (6 Plots):</a:t>
            </a:r>
            <a:br>
              <a:rPr lang="en-US" sz="1400" b="1"/>
            </a:br>
            <a:r>
              <a:rPr lang="en-US" sz="1400" b="1"/>
              <a:t>Created six different chart types using Matplotlib: bar plot, pie chart, histogram, scatter plot, stack plot, and multiplot, based on real health data.</a:t>
            </a:r>
            <a:endParaRPr lang="en-US" sz="1400"/>
          </a:p>
          <a:p>
            <a:pPr>
              <a:lnSpc>
                <a:spcPct val="80000"/>
              </a:lnSpc>
              <a:spcBef>
                <a:spcPts val="20"/>
              </a:spcBef>
              <a:buSzPct val="114999"/>
            </a:pPr>
            <a:r>
              <a:rPr lang="en-US" sz="1400" b="1"/>
              <a:t>Scatter Plot Presentation:</a:t>
            </a:r>
            <a:br>
              <a:rPr lang="en-US" sz="1400" b="1"/>
            </a:br>
            <a:r>
              <a:rPr lang="en-US" sz="1400" b="1"/>
              <a:t>Made a presentation that explained what a scatter plot is, how it shows relationships between variables, and why it’s useful in data science.</a:t>
            </a:r>
            <a:endParaRPr lang="en-US" sz="1400"/>
          </a:p>
          <a:p>
            <a:pPr>
              <a:lnSpc>
                <a:spcPct val="80000"/>
              </a:lnSpc>
              <a:spcBef>
                <a:spcPts val="20"/>
              </a:spcBef>
              <a:buSzPct val="114999"/>
            </a:pPr>
            <a:r>
              <a:rPr lang="en-US" sz="1400" b="1"/>
              <a:t>Pandas Assignment (</a:t>
            </a:r>
            <a:r>
              <a:rPr lang="en-US" sz="1400" b="1" err="1"/>
              <a:t>DataFrame</a:t>
            </a:r>
            <a:r>
              <a:rPr lang="en-US" sz="1400" b="1"/>
              <a:t>):</a:t>
            </a:r>
            <a:br>
              <a:rPr lang="en-US" sz="1400" b="1"/>
            </a:br>
            <a:r>
              <a:rPr lang="en-US" sz="1400" b="1"/>
              <a:t>Used Pandas to load the 2008 and 2016 health data, turned it into a </a:t>
            </a:r>
            <a:r>
              <a:rPr lang="en-US" sz="1400" b="1" err="1"/>
              <a:t>DataFrame</a:t>
            </a:r>
            <a:r>
              <a:rPr lang="en-US" sz="1400" b="1"/>
              <a:t>, and explored it using functions like .head() and .info().</a:t>
            </a:r>
            <a:endParaRPr lang="en-US" sz="1400"/>
          </a:p>
          <a:p>
            <a:pPr>
              <a:lnSpc>
                <a:spcPct val="80000"/>
              </a:lnSpc>
              <a:spcBef>
                <a:spcPts val="20"/>
              </a:spcBef>
              <a:buSzPct val="114999"/>
            </a:pPr>
            <a:r>
              <a:rPr lang="en-US" sz="1400" b="1"/>
              <a:t>Tableau Plots (Bar Chart &amp; Circle Chart):</a:t>
            </a:r>
            <a:br>
              <a:rPr lang="en-US" sz="1400" b="1"/>
            </a:br>
            <a:r>
              <a:rPr lang="en-US" sz="1400" b="1"/>
              <a:t>Built two visualizations in Tableau one comparing racial group counts, and another showing health insurance coverage in a simple, clear way.</a:t>
            </a:r>
            <a:endParaRPr lang="en-US" sz="1400"/>
          </a:p>
          <a:p>
            <a:pPr>
              <a:lnSpc>
                <a:spcPct val="80000"/>
              </a:lnSpc>
              <a:spcBef>
                <a:spcPts val="20"/>
              </a:spcBef>
              <a:buSzPct val="114999"/>
            </a:pPr>
            <a:r>
              <a:rPr lang="en-US" sz="1400" b="1"/>
              <a:t>GitHub Used to Store Work:</a:t>
            </a:r>
            <a:br>
              <a:rPr lang="en-US" sz="1400" b="1"/>
            </a:br>
            <a:r>
              <a:rPr lang="en-US" sz="1400" b="1"/>
              <a:t>Uploaded all assignments to GitHub to organize, share, and back up all my project files and code.</a:t>
            </a:r>
            <a:endParaRPr lang="en-US" sz="1400"/>
          </a:p>
          <a:p>
            <a:pPr>
              <a:buSzPct val="114999"/>
            </a:pPr>
            <a:endParaRPr lang="en-US" b="1"/>
          </a:p>
          <a:p>
            <a:pPr>
              <a:buSzPct val="114999"/>
            </a:pPr>
            <a:endParaRPr lang="en-US"/>
          </a:p>
        </p:txBody>
      </p:sp>
    </p:spTree>
    <p:extLst>
      <p:ext uri="{BB962C8B-B14F-4D97-AF65-F5344CB8AC3E}">
        <p14:creationId xmlns:p14="http://schemas.microsoft.com/office/powerpoint/2010/main" val="27052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FABA9-237B-A4FC-0976-04D969B09A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56BF87-6E4D-00E2-7217-4763DF807B66}"/>
              </a:ext>
            </a:extLst>
          </p:cNvPr>
          <p:cNvSpPr>
            <a:spLocks noGrp="1"/>
          </p:cNvSpPr>
          <p:nvPr>
            <p:ph type="ctrTitle"/>
          </p:nvPr>
        </p:nvSpPr>
        <p:spPr>
          <a:xfrm>
            <a:off x="2553692" y="2718681"/>
            <a:ext cx="6815669" cy="1515533"/>
          </a:xfrm>
        </p:spPr>
        <p:txBody>
          <a:bodyPr/>
          <a:lstStyle/>
          <a:p>
            <a:endParaRPr lang="en-US"/>
          </a:p>
          <a:p>
            <a:r>
              <a:rPr lang="en-US"/>
              <a:t>Plot Deliverables (Group Leader)</a:t>
            </a:r>
          </a:p>
        </p:txBody>
      </p:sp>
    </p:spTree>
    <p:extLst>
      <p:ext uri="{BB962C8B-B14F-4D97-AF65-F5344CB8AC3E}">
        <p14:creationId xmlns:p14="http://schemas.microsoft.com/office/powerpoint/2010/main" val="711863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9EA27C-DE62-4CEC-A6D3-4FA9EF40A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bar plot&#10;&#10;AI-generated content may be incorrect.">
            <a:extLst>
              <a:ext uri="{FF2B5EF4-FFF2-40B4-BE49-F238E27FC236}">
                <a16:creationId xmlns:a16="http://schemas.microsoft.com/office/drawing/2014/main" id="{6E7795B1-0F5D-00E7-AC1D-F1F5E4154725}"/>
              </a:ext>
            </a:extLst>
          </p:cNvPr>
          <p:cNvPicPr>
            <a:picLocks noChangeAspect="1"/>
          </p:cNvPicPr>
          <p:nvPr/>
        </p:nvPicPr>
        <p:blipFill>
          <a:blip r:embed="rId3"/>
          <a:stretch>
            <a:fillRect/>
          </a:stretch>
        </p:blipFill>
        <p:spPr>
          <a:xfrm>
            <a:off x="804334" y="2062269"/>
            <a:ext cx="4969932" cy="2733462"/>
          </a:xfrm>
          <a:prstGeom prst="rect">
            <a:avLst/>
          </a:prstGeom>
          <a:ln w="127000" cap="sq">
            <a:solidFill>
              <a:srgbClr val="FFFFFF"/>
            </a:solidFill>
            <a:miter lim="800000"/>
          </a:ln>
        </p:spPr>
      </p:pic>
      <p:pic>
        <p:nvPicPr>
          <p:cNvPr id="4" name="Picture 3" descr="A screen shot of a computer program&#10;&#10;AI-generated content may be incorrect.">
            <a:extLst>
              <a:ext uri="{FF2B5EF4-FFF2-40B4-BE49-F238E27FC236}">
                <a16:creationId xmlns:a16="http://schemas.microsoft.com/office/drawing/2014/main" id="{45049A7C-2DB0-B5EF-0A07-ACF9CD4D2827}"/>
              </a:ext>
            </a:extLst>
          </p:cNvPr>
          <p:cNvPicPr>
            <a:picLocks noChangeAspect="1"/>
          </p:cNvPicPr>
          <p:nvPr/>
        </p:nvPicPr>
        <p:blipFill>
          <a:blip r:embed="rId4"/>
          <a:stretch>
            <a:fillRect/>
          </a:stretch>
        </p:blipFill>
        <p:spPr>
          <a:xfrm>
            <a:off x="6561506" y="2243139"/>
            <a:ext cx="4826159" cy="2371722"/>
          </a:xfrm>
          <a:prstGeom prst="rect">
            <a:avLst/>
          </a:prstGeom>
          <a:ln w="127000" cap="sq">
            <a:solidFill>
              <a:srgbClr val="FFFFFF"/>
            </a:solidFill>
            <a:miter lim="800000"/>
          </a:ln>
        </p:spPr>
      </p:pic>
    </p:spTree>
    <p:extLst>
      <p:ext uri="{BB962C8B-B14F-4D97-AF65-F5344CB8AC3E}">
        <p14:creationId xmlns:p14="http://schemas.microsoft.com/office/powerpoint/2010/main" val="4162449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1192</Words>
  <Application>Microsoft Macintosh PowerPoint</Application>
  <PresentationFormat>Widescreen</PresentationFormat>
  <Paragraphs>62</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Garamond</vt:lpstr>
      <vt:lpstr>Organic</vt:lpstr>
      <vt:lpstr>CTEC 298 Final Project</vt:lpstr>
      <vt:lpstr>Introduction</vt:lpstr>
      <vt:lpstr>CTEC 128 (Group Leader)</vt:lpstr>
      <vt:lpstr>CTEC 128 (Member 1)</vt:lpstr>
      <vt:lpstr>Health Insurance Coverage by Race (2008 vs. 2016)</vt:lpstr>
      <vt:lpstr>CTEC 298 Material Submitted (Group Leader)</vt:lpstr>
      <vt:lpstr>CTEC 298 Material Submitted (Member 1)</vt:lpstr>
      <vt:lpstr> Plot Deliverables (Group Leader)</vt:lpstr>
      <vt:lpstr>PowerPoint Presentation</vt:lpstr>
      <vt:lpstr>PowerPoint Presentation</vt:lpstr>
      <vt:lpstr>PowerPoint Presentation</vt:lpstr>
      <vt:lpstr>PowerPoint Presentation</vt:lpstr>
      <vt:lpstr>PowerPoint Presentation</vt:lpstr>
      <vt:lpstr>PowerPoint Presentation</vt:lpstr>
      <vt:lpstr> Plot Deliverables (Member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Saniya Sherelle Isaac</cp:lastModifiedBy>
  <cp:revision>2</cp:revision>
  <dcterms:created xsi:type="dcterms:W3CDTF">2025-05-07T19:00:56Z</dcterms:created>
  <dcterms:modified xsi:type="dcterms:W3CDTF">2025-11-30T03:45:16Z</dcterms:modified>
</cp:coreProperties>
</file>